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Lst>
  <p:notesMasterIdLst>
    <p:notesMasterId r:id="rId90"/>
  </p:notesMasterIdLst>
  <p:handoutMasterIdLst>
    <p:handoutMasterId r:id="rId91"/>
  </p:handoutMasterIdLst>
  <p:sldIdLst>
    <p:sldId id="262" r:id="rId2"/>
    <p:sldId id="841" r:id="rId3"/>
    <p:sldId id="505" r:id="rId4"/>
    <p:sldId id="810" r:id="rId5"/>
    <p:sldId id="811" r:id="rId6"/>
    <p:sldId id="645" r:id="rId7"/>
    <p:sldId id="813" r:id="rId8"/>
    <p:sldId id="814" r:id="rId9"/>
    <p:sldId id="739" r:id="rId10"/>
    <p:sldId id="663" r:id="rId11"/>
    <p:sldId id="664" r:id="rId12"/>
    <p:sldId id="815" r:id="rId13"/>
    <p:sldId id="760" r:id="rId14"/>
    <p:sldId id="741" r:id="rId15"/>
    <p:sldId id="682" r:id="rId16"/>
    <p:sldId id="742" r:id="rId17"/>
    <p:sldId id="647" r:id="rId18"/>
    <p:sldId id="816" r:id="rId19"/>
    <p:sldId id="842" r:id="rId20"/>
    <p:sldId id="843" r:id="rId21"/>
    <p:sldId id="844" r:id="rId22"/>
    <p:sldId id="845" r:id="rId23"/>
    <p:sldId id="846" r:id="rId24"/>
    <p:sldId id="847" r:id="rId25"/>
    <p:sldId id="848" r:id="rId26"/>
    <p:sldId id="849" r:id="rId27"/>
    <p:sldId id="851" r:id="rId28"/>
    <p:sldId id="824" r:id="rId29"/>
    <p:sldId id="560" r:id="rId30"/>
    <p:sldId id="826" r:id="rId31"/>
    <p:sldId id="827" r:id="rId32"/>
    <p:sldId id="825" r:id="rId33"/>
    <p:sldId id="830" r:id="rId34"/>
    <p:sldId id="829" r:id="rId35"/>
    <p:sldId id="762" r:id="rId36"/>
    <p:sldId id="763" r:id="rId37"/>
    <p:sldId id="764" r:id="rId38"/>
    <p:sldId id="765" r:id="rId39"/>
    <p:sldId id="766" r:id="rId40"/>
    <p:sldId id="767" r:id="rId41"/>
    <p:sldId id="768" r:id="rId42"/>
    <p:sldId id="769" r:id="rId43"/>
    <p:sldId id="770" r:id="rId44"/>
    <p:sldId id="771" r:id="rId45"/>
    <p:sldId id="772" r:id="rId46"/>
    <p:sldId id="773" r:id="rId47"/>
    <p:sldId id="774" r:id="rId48"/>
    <p:sldId id="775" r:id="rId49"/>
    <p:sldId id="838" r:id="rId50"/>
    <p:sldId id="831" r:id="rId51"/>
    <p:sldId id="832" r:id="rId52"/>
    <p:sldId id="779" r:id="rId53"/>
    <p:sldId id="780" r:id="rId54"/>
    <p:sldId id="781" r:id="rId55"/>
    <p:sldId id="782" r:id="rId56"/>
    <p:sldId id="839" r:id="rId57"/>
    <p:sldId id="784" r:id="rId58"/>
    <p:sldId id="785" r:id="rId59"/>
    <p:sldId id="786" r:id="rId60"/>
    <p:sldId id="787" r:id="rId61"/>
    <p:sldId id="788" r:id="rId62"/>
    <p:sldId id="833" r:id="rId63"/>
    <p:sldId id="834" r:id="rId64"/>
    <p:sldId id="791" r:id="rId65"/>
    <p:sldId id="792" r:id="rId66"/>
    <p:sldId id="835" r:id="rId67"/>
    <p:sldId id="794" r:id="rId68"/>
    <p:sldId id="795" r:id="rId69"/>
    <p:sldId id="796" r:id="rId70"/>
    <p:sldId id="797" r:id="rId71"/>
    <p:sldId id="836" r:id="rId72"/>
    <p:sldId id="799" r:id="rId73"/>
    <p:sldId id="800" r:id="rId74"/>
    <p:sldId id="801" r:id="rId75"/>
    <p:sldId id="802" r:id="rId76"/>
    <p:sldId id="803" r:id="rId77"/>
    <p:sldId id="804" r:id="rId78"/>
    <p:sldId id="840" r:id="rId79"/>
    <p:sldId id="806" r:id="rId80"/>
    <p:sldId id="807" r:id="rId81"/>
    <p:sldId id="808" r:id="rId82"/>
    <p:sldId id="567" r:id="rId83"/>
    <p:sldId id="837" r:id="rId84"/>
    <p:sldId id="828" r:id="rId85"/>
    <p:sldId id="318" r:id="rId86"/>
    <p:sldId id="614" r:id="rId87"/>
    <p:sldId id="573" r:id="rId88"/>
    <p:sldId id="548" r:id="rId89"/>
  </p:sldIdLst>
  <p:sldSz cx="12192000" cy="6858000"/>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841"/>
          </p14:sldIdLst>
        </p14:section>
        <p14:section name="1.　はじめに" id="{B81141D6-5160-4643-8D51-022CC5C4BDB9}">
          <p14:sldIdLst>
            <p14:sldId id="505"/>
            <p14:sldId id="810"/>
            <p14:sldId id="811"/>
          </p14:sldIdLst>
        </p14:section>
        <p14:section name="２．インストール" id="{780BADE6-9345-4860-B0BB-6930030E7E8D}">
          <p14:sldIdLst>
            <p14:sldId id="645"/>
            <p14:sldId id="813"/>
            <p14:sldId id="814"/>
            <p14:sldId id="739"/>
            <p14:sldId id="663"/>
            <p14:sldId id="664"/>
            <p14:sldId id="815"/>
            <p14:sldId id="760"/>
            <p14:sldId id="741"/>
            <p14:sldId id="682"/>
            <p14:sldId id="742"/>
          </p14:sldIdLst>
        </p14:section>
        <p14:section name="３．ワークスペース作成" id="{26BCB755-D355-4C79-A624-042ABAD06C7A}">
          <p14:sldIdLst>
            <p14:sldId id="647"/>
            <p14:sldId id="816"/>
            <p14:sldId id="842"/>
            <p14:sldId id="843"/>
            <p14:sldId id="844"/>
            <p14:sldId id="845"/>
            <p14:sldId id="846"/>
            <p14:sldId id="847"/>
            <p14:sldId id="848"/>
            <p14:sldId id="849"/>
            <p14:sldId id="851"/>
            <p14:sldId id="824"/>
          </p14:sldIdLst>
        </p14:section>
        <p14:section name="４．チュートリアル" id="{2EF2D016-D45A-4A02-AF18-036FA87E86A7}">
          <p14:sldIdLst>
            <p14:sldId id="560"/>
            <p14:sldId id="826"/>
            <p14:sldId id="827"/>
            <p14:sldId id="825"/>
            <p14:sldId id="830"/>
            <p14:sldId id="829"/>
          </p14:sldIdLst>
        </p14:section>
        <p14:section name="1回目のCI/CDワークフロー手順" id="{1219BFC7-B8D8-42B7-A8D8-7F8A036D2ED3}">
          <p14:sldIdLst>
            <p14:sldId id="762"/>
            <p14:sldId id="763"/>
            <p14:sldId id="764"/>
            <p14:sldId id="765"/>
            <p14:sldId id="766"/>
            <p14:sldId id="767"/>
            <p14:sldId id="768"/>
            <p14:sldId id="769"/>
            <p14:sldId id="770"/>
            <p14:sldId id="771"/>
            <p14:sldId id="772"/>
            <p14:sldId id="773"/>
            <p14:sldId id="774"/>
            <p14:sldId id="775"/>
            <p14:sldId id="838"/>
            <p14:sldId id="831"/>
            <p14:sldId id="832"/>
            <p14:sldId id="779"/>
            <p14:sldId id="780"/>
            <p14:sldId id="781"/>
            <p14:sldId id="782"/>
            <p14:sldId id="839"/>
            <p14:sldId id="784"/>
            <p14:sldId id="785"/>
            <p14:sldId id="786"/>
          </p14:sldIdLst>
        </p14:section>
        <p14:section name="2回目のCI/CDワークフロー手順" id="{1375E6DA-856F-4286-809E-2077797AB043}">
          <p14:sldIdLst>
            <p14:sldId id="787"/>
            <p14:sldId id="788"/>
            <p14:sldId id="833"/>
            <p14:sldId id="834"/>
            <p14:sldId id="791"/>
            <p14:sldId id="792"/>
            <p14:sldId id="835"/>
            <p14:sldId id="794"/>
            <p14:sldId id="795"/>
            <p14:sldId id="796"/>
            <p14:sldId id="797"/>
            <p14:sldId id="836"/>
            <p14:sldId id="799"/>
            <p14:sldId id="800"/>
            <p14:sldId id="801"/>
            <p14:sldId id="802"/>
            <p14:sldId id="803"/>
            <p14:sldId id="804"/>
            <p14:sldId id="840"/>
            <p14:sldId id="806"/>
            <p14:sldId id="807"/>
            <p14:sldId id="808"/>
          </p14:sldIdLst>
        </p14:section>
        <p14:section name="５．付録" id="{B84A5AFE-8471-426F-AD34-31A74B52469E}">
          <p14:sldIdLst>
            <p14:sldId id="567"/>
            <p14:sldId id="837"/>
            <p14:sldId id="828"/>
          </p14:sldIdLst>
        </p14:section>
        <p14:section name="A　付録" id="{A8A060BF-92DF-4F47-AFEF-F5FA058AAEFB}">
          <p14:sldIdLst>
            <p14:sldId id="318"/>
            <p14:sldId id="614"/>
            <p14:sldId id="573"/>
            <p14:sldId id="54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5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39"/>
    <a:srgbClr val="000000"/>
    <a:srgbClr val="0058C9"/>
    <a:srgbClr val="FFFFCC"/>
    <a:srgbClr val="7F7F7F"/>
    <a:srgbClr val="0D0D0D"/>
    <a:srgbClr val="0000FF"/>
    <a:srgbClr val="F8ECE0"/>
    <a:srgbClr val="FF99CC"/>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8" autoAdjust="0"/>
    <p:restoredTop sz="91735" autoAdjust="0"/>
  </p:normalViewPr>
  <p:slideViewPr>
    <p:cSldViewPr>
      <p:cViewPr varScale="1">
        <p:scale>
          <a:sx n="89" d="100"/>
          <a:sy n="89" d="100"/>
        </p:scale>
        <p:origin x="114" y="330"/>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2021/8/5</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2021/8/5</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 y="431800"/>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a:t>
            </a:fld>
            <a:endParaRPr lang="ja-JP" altLang="en-US" dirty="0"/>
          </a:p>
        </p:txBody>
      </p:sp>
    </p:spTree>
    <p:extLst>
      <p:ext uri="{BB962C8B-B14F-4D97-AF65-F5344CB8AC3E}">
        <p14:creationId xmlns:p14="http://schemas.microsoft.com/office/powerpoint/2010/main" val="2689889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31</a:t>
            </a:fld>
            <a:endParaRPr lang="ja-JP" altLang="en-US" dirty="0"/>
          </a:p>
        </p:txBody>
      </p:sp>
    </p:spTree>
    <p:extLst>
      <p:ext uri="{BB962C8B-B14F-4D97-AF65-F5344CB8AC3E}">
        <p14:creationId xmlns:p14="http://schemas.microsoft.com/office/powerpoint/2010/main" val="3418331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32</a:t>
            </a:fld>
            <a:endParaRPr lang="ja-JP" altLang="en-US" dirty="0"/>
          </a:p>
        </p:txBody>
      </p:sp>
    </p:spTree>
    <p:extLst>
      <p:ext uri="{BB962C8B-B14F-4D97-AF65-F5344CB8AC3E}">
        <p14:creationId xmlns:p14="http://schemas.microsoft.com/office/powerpoint/2010/main" val="1523037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a:t>
            </a:fld>
            <a:endParaRPr lang="ja-JP" altLang="en-US" dirty="0"/>
          </a:p>
        </p:txBody>
      </p:sp>
    </p:spTree>
    <p:extLst>
      <p:ext uri="{BB962C8B-B14F-4D97-AF65-F5344CB8AC3E}">
        <p14:creationId xmlns:p14="http://schemas.microsoft.com/office/powerpoint/2010/main" val="1407443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CI/CD</a:t>
            </a:r>
            <a:r>
              <a:rPr kumimoji="1" lang="ja-JP" altLang="en-US" dirty="0"/>
              <a:t>の導入手順　→　</a:t>
            </a:r>
            <a:r>
              <a:rPr kumimoji="1" lang="en-US" altLang="ja-JP" dirty="0"/>
              <a:t>CI/CD</a:t>
            </a:r>
            <a:r>
              <a:rPr kumimoji="1" lang="ja-JP" altLang="en-US" dirty="0"/>
              <a:t>の手順</a:t>
            </a:r>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7</a:t>
            </a:fld>
            <a:endParaRPr lang="ja-JP" altLang="en-US" dirty="0"/>
          </a:p>
        </p:txBody>
      </p:sp>
    </p:spTree>
    <p:extLst>
      <p:ext uri="{BB962C8B-B14F-4D97-AF65-F5344CB8AC3E}">
        <p14:creationId xmlns:p14="http://schemas.microsoft.com/office/powerpoint/2010/main" val="362143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8</a:t>
            </a:fld>
            <a:endParaRPr lang="ja-JP" altLang="en-US" dirty="0"/>
          </a:p>
        </p:txBody>
      </p:sp>
    </p:spTree>
    <p:extLst>
      <p:ext uri="{BB962C8B-B14F-4D97-AF65-F5344CB8AC3E}">
        <p14:creationId xmlns:p14="http://schemas.microsoft.com/office/powerpoint/2010/main" val="10231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9</a:t>
            </a:fld>
            <a:endParaRPr lang="ja-JP" altLang="en-US" dirty="0"/>
          </a:p>
        </p:txBody>
      </p:sp>
    </p:spTree>
    <p:extLst>
      <p:ext uri="{BB962C8B-B14F-4D97-AF65-F5344CB8AC3E}">
        <p14:creationId xmlns:p14="http://schemas.microsoft.com/office/powerpoint/2010/main" val="667865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10</a:t>
            </a:fld>
            <a:endParaRPr lang="ja-JP" altLang="en-US" dirty="0"/>
          </a:p>
        </p:txBody>
      </p:sp>
    </p:spTree>
    <p:extLst>
      <p:ext uri="{BB962C8B-B14F-4D97-AF65-F5344CB8AC3E}">
        <p14:creationId xmlns:p14="http://schemas.microsoft.com/office/powerpoint/2010/main" val="1162998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11</a:t>
            </a:fld>
            <a:endParaRPr lang="ja-JP" altLang="en-US" dirty="0"/>
          </a:p>
        </p:txBody>
      </p:sp>
    </p:spTree>
    <p:extLst>
      <p:ext uri="{BB962C8B-B14F-4D97-AF65-F5344CB8AC3E}">
        <p14:creationId xmlns:p14="http://schemas.microsoft.com/office/powerpoint/2010/main" val="89532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CI/CD</a:t>
            </a:r>
            <a:r>
              <a:rPr kumimoji="1" lang="ja-JP" altLang="en-US" dirty="0"/>
              <a:t>の導入手順　→　</a:t>
            </a:r>
            <a:r>
              <a:rPr kumimoji="1" lang="en-US" altLang="ja-JP" dirty="0"/>
              <a:t>CI/CD</a:t>
            </a:r>
            <a:r>
              <a:rPr kumimoji="1" lang="ja-JP" altLang="en-US" dirty="0"/>
              <a:t>の手順</a:t>
            </a:r>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18</a:t>
            </a:fld>
            <a:endParaRPr lang="ja-JP" altLang="en-US" dirty="0"/>
          </a:p>
        </p:txBody>
      </p:sp>
    </p:spTree>
    <p:extLst>
      <p:ext uri="{BB962C8B-B14F-4D97-AF65-F5344CB8AC3E}">
        <p14:creationId xmlns:p14="http://schemas.microsoft.com/office/powerpoint/2010/main" val="2804975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30</a:t>
            </a:fld>
            <a:endParaRPr lang="ja-JP" altLang="en-US" dirty="0"/>
          </a:p>
        </p:txBody>
      </p:sp>
    </p:spTree>
    <p:extLst>
      <p:ext uri="{BB962C8B-B14F-4D97-AF65-F5344CB8AC3E}">
        <p14:creationId xmlns:p14="http://schemas.microsoft.com/office/powerpoint/2010/main" val="1420240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smtClean="0"/>
              <a:t>宛先がある場合は入力</a:t>
            </a:r>
            <a:endParaRPr lang="ja-JP" altLang="en-US" dirty="0"/>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smtClean="0"/>
              <a:t>年月　部署名　氏名など　適宜改行</a:t>
            </a:r>
            <a:endParaRPr kumimoji="1" lang="ja-JP" altLang="en-US" dirty="0"/>
          </a:p>
        </p:txBody>
      </p:sp>
    </p:spTree>
    <p:extLst>
      <p:ext uri="{BB962C8B-B14F-4D97-AF65-F5344CB8AC3E}">
        <p14:creationId xmlns:p14="http://schemas.microsoft.com/office/powerpoint/2010/main" val="298871571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33990098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1</a:t>
            </a:r>
            <a:r>
              <a:rPr kumimoji="1" lang="ja-JP" altLang="en-US" dirty="0" smtClean="0"/>
              <a:t>行でおさまる場合はこのレイアウトで入力</a:t>
            </a:r>
            <a:endParaRPr kumimoji="1" lang="ja-JP" altLang="en-US" dirty="0"/>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
        <p:nvSpPr>
          <p:cNvPr id="10" name="コンテンツ プレースホルダー"/>
          <p:cNvSpPr>
            <a:spLocks noGrp="1"/>
          </p:cNvSpPr>
          <p:nvPr>
            <p:ph sz="quarter" idx="10" hasCustomPrompt="1"/>
          </p:nvPr>
        </p:nvSpPr>
        <p:spPr bwMode="gray">
          <a:xfrm>
            <a:off x="237883" y="1737188"/>
            <a:ext cx="11713301"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smtClean="0"/>
              <a:t>本文を入力</a:t>
            </a:r>
          </a:p>
          <a:p>
            <a:pPr marR="0" lvl="1" defTabSz="914400" eaLnBrk="0" latinLnBrk="0">
              <a:lnSpc>
                <a:spcPct val="100000"/>
              </a:lnSpc>
              <a:buClr>
                <a:srgbClr val="002B62"/>
              </a:buClr>
              <a:buSzTx/>
              <a:tabLst/>
            </a:pPr>
            <a:r>
              <a:rPr kumimoji="1" lang="ja-JP" altLang="en-US" dirty="0" smtClean="0"/>
              <a:t>第</a:t>
            </a:r>
            <a:r>
              <a:rPr kumimoji="1" lang="en-US" altLang="ja-JP" dirty="0" smtClean="0"/>
              <a:t>2</a:t>
            </a:r>
            <a:r>
              <a:rPr kumimoji="1" lang="ja-JP" altLang="en-US" dirty="0" smtClean="0"/>
              <a:t>レベル</a:t>
            </a:r>
          </a:p>
          <a:p>
            <a:pPr marR="0" lvl="2" defTabSz="914400" eaLnBrk="0" latinLnBrk="0">
              <a:lnSpc>
                <a:spcPct val="100000"/>
              </a:lnSpc>
              <a:buClr>
                <a:srgbClr val="002B62"/>
              </a:buClr>
              <a:buSzTx/>
              <a:tabLst/>
            </a:pPr>
            <a:r>
              <a:rPr kumimoji="1" lang="ja-JP" altLang="en-US" dirty="0" smtClean="0"/>
              <a:t>第</a:t>
            </a:r>
            <a:r>
              <a:rPr kumimoji="1" lang="en-US" altLang="ja-JP" dirty="0" smtClean="0"/>
              <a:t>3</a:t>
            </a:r>
            <a:r>
              <a:rPr kumimoji="1" lang="ja-JP" altLang="en-US" dirty="0" smtClean="0"/>
              <a:t>レベル</a:t>
            </a:r>
          </a:p>
          <a:p>
            <a:pPr marR="0" lvl="3" defTabSz="914400" eaLnBrk="0" latinLnBrk="0">
              <a:lnSpc>
                <a:spcPct val="100000"/>
              </a:lnSpc>
              <a:buClr>
                <a:srgbClr val="002B62"/>
              </a:buClr>
              <a:buSzTx/>
              <a:tabLst/>
            </a:pPr>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1869244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セクション見出し">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smtClean="0"/>
              <a:t>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smtClean="0"/>
              <a:t>サブタイトルを入力</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p:txBody>
      </p:sp>
    </p:spTree>
    <p:extLst>
      <p:ext uri="{BB962C8B-B14F-4D97-AF65-F5344CB8AC3E}">
        <p14:creationId xmlns:p14="http://schemas.microsoft.com/office/powerpoint/2010/main" val="31230856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smtClean="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smtClean="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2" r:id="rId9"/>
  </p:sldLayoutIdLst>
  <p:timing>
    <p:tnLst>
      <p:par>
        <p:cTn id="1" dur="indefinite" restart="never" nodeType="tmRoot"/>
      </p:par>
    </p:tnLst>
  </p:timing>
  <p:hf sldNum="0" hdr="0" ftr="0" dt="0"/>
  <p:txStyles>
    <p:titleStyle>
      <a:lvl1pPr algn="l" rtl="0" eaLnBrk="1" fontAlgn="base" hangingPunct="1">
        <a:spcBef>
          <a:spcPct val="0"/>
        </a:spcBef>
        <a:spcAft>
          <a:spcPct val="0"/>
        </a:spcAft>
        <a:defRPr kumimoji="1" sz="2400" b="0">
          <a:solidFill>
            <a:schemeClr val="bg1"/>
          </a:solidFill>
          <a:latin typeface="+mj-lt"/>
          <a:ea typeface="+mj-ea"/>
          <a:cs typeface="+mj-cs"/>
        </a:defRPr>
      </a:lvl1pPr>
      <a:lvl2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exastro-suite/epoch-sample-app"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aw.githubusercontent.com/exastro-suite/epoch-sample-app/master/manifest-template/api-app.yaml"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3.xml"/><Relationship Id="rId11"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6.gif"/></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6.gif"/></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5.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5.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5.png"/><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2674482"/>
            <a:ext cx="11712000" cy="959681"/>
          </a:xfrm>
        </p:spPr>
        <p:txBody>
          <a:bodyPr/>
          <a:lstStyle/>
          <a:p>
            <a:r>
              <a:rPr lang="en-US" altLang="ja-JP" sz="6000" b="1" dirty="0" smtClean="0"/>
              <a:t>EPOCH</a:t>
            </a:r>
            <a:r>
              <a:rPr lang="ja-JP" altLang="en-US" sz="6000" b="1" dirty="0" smtClean="0"/>
              <a:t> </a:t>
            </a:r>
            <a:r>
              <a:rPr lang="en-US" altLang="ja-JP" sz="6000" b="1" dirty="0" smtClean="0"/>
              <a:t>Quick Start</a:t>
            </a:r>
            <a:endParaRPr lang="ja-JP" altLang="en-US" sz="6000" b="1" dirty="0"/>
          </a:p>
        </p:txBody>
      </p:sp>
      <p:sp>
        <p:nvSpPr>
          <p:cNvPr id="4" name="テキスト プレースホルダー 3"/>
          <p:cNvSpPr>
            <a:spLocks noGrp="1"/>
          </p:cNvSpPr>
          <p:nvPr>
            <p:ph type="body" sz="quarter" idx="10"/>
          </p:nvPr>
        </p:nvSpPr>
        <p:spPr>
          <a:xfrm>
            <a:off x="239352" y="6021360"/>
            <a:ext cx="8736969" cy="772006"/>
          </a:xfrm>
        </p:spPr>
        <p:txBody>
          <a:bodyPr/>
          <a:lstStyle/>
          <a:p>
            <a:r>
              <a:rPr lang="ja-JP" altLang="en-US" dirty="0" smtClean="0"/>
              <a:t>第</a:t>
            </a:r>
            <a:r>
              <a:rPr lang="en-US" altLang="ja-JP" dirty="0" smtClean="0"/>
              <a:t>0.1.0</a:t>
            </a:r>
            <a:r>
              <a:rPr lang="ja-JP" altLang="en-US" dirty="0" smtClean="0"/>
              <a:t>版</a:t>
            </a:r>
            <a:endParaRPr lang="en-US" altLang="ja-JP" dirty="0" smtClean="0"/>
          </a:p>
          <a:p>
            <a:r>
              <a:rPr lang="en-US" altLang="ja-JP" dirty="0" smtClean="0"/>
              <a:t>Exastro</a:t>
            </a:r>
            <a:r>
              <a:rPr lang="ja-JP" altLang="en-US" dirty="0" smtClean="0"/>
              <a:t> </a:t>
            </a:r>
            <a:r>
              <a:rPr lang="en-US" altLang="ja-JP" dirty="0" smtClean="0"/>
              <a:t>developer</a:t>
            </a:r>
            <a:endParaRPr kumimoji="1" lang="ja-JP" altLang="en-US" dirty="0"/>
          </a:p>
        </p:txBody>
      </p:sp>
    </p:spTree>
    <p:extLst>
      <p:ext uri="{BB962C8B-B14F-4D97-AF65-F5344CB8AC3E}">
        <p14:creationId xmlns:p14="http://schemas.microsoft.com/office/powerpoint/2010/main" val="320816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lnSpcReduction="10000"/>
          </a:bodyPr>
          <a:lstStyle/>
          <a:p>
            <a:r>
              <a:rPr lang="ja-JP" altLang="en-US" dirty="0" smtClean="0"/>
              <a:t>永続ボリューム</a:t>
            </a:r>
            <a:r>
              <a:rPr lang="ja-JP" altLang="en-US" dirty="0"/>
              <a:t>設定</a:t>
            </a:r>
          </a:p>
          <a:p>
            <a:pPr marL="180000" lvl="1" indent="0">
              <a:buNone/>
            </a:pPr>
            <a:r>
              <a:rPr lang="ja-JP" altLang="en-US" dirty="0"/>
              <a:t>パイプライン設定用の永続ボリュームを設定します</a:t>
            </a:r>
            <a:r>
              <a:rPr lang="ja-JP" altLang="en-US" dirty="0" smtClean="0"/>
              <a:t>。</a:t>
            </a:r>
            <a:endParaRPr lang="en-US" altLang="ja-JP" dirty="0" smtClean="0"/>
          </a:p>
          <a:p>
            <a:pPr lvl="1"/>
            <a:r>
              <a:rPr lang="ja-JP" altLang="en-US" dirty="0" smtClean="0"/>
              <a:t>以下のコマンドを実行し、マニフェストを</a:t>
            </a:r>
            <a:r>
              <a:rPr lang="en-US" altLang="ja-JP" dirty="0" smtClean="0"/>
              <a:t>GitHub</a:t>
            </a:r>
            <a:r>
              <a:rPr lang="ja-JP" altLang="en-US" dirty="0"/>
              <a:t>から</a:t>
            </a:r>
            <a:r>
              <a:rPr lang="ja-JP" altLang="en-US" dirty="0" smtClean="0"/>
              <a:t>取得します。</a:t>
            </a:r>
            <a:endParaRPr lang="ja-JP" altLang="en-US" dirty="0"/>
          </a:p>
          <a:p>
            <a:pPr marL="180000" lvl="1" indent="0">
              <a:buNone/>
            </a:pPr>
            <a:r>
              <a:rPr lang="ja-JP" altLang="en-US" dirty="0" smtClean="0"/>
              <a:t>　</a:t>
            </a:r>
            <a:endParaRPr lang="en-US" altLang="ja-JP" sz="1400" b="1" dirty="0" smtClean="0"/>
          </a:p>
          <a:p>
            <a:pPr lvl="1"/>
            <a:endParaRPr lang="en-US" altLang="ja-JP" dirty="0" smtClean="0"/>
          </a:p>
          <a:p>
            <a:pPr lvl="1"/>
            <a:r>
              <a:rPr lang="ja-JP" altLang="en-US" dirty="0" smtClean="0"/>
              <a:t>以下のコマンドを実行し、</a:t>
            </a:r>
            <a:r>
              <a:rPr lang="en-US" altLang="ja-JP" dirty="0" smtClean="0"/>
              <a:t>Worker</a:t>
            </a:r>
            <a:r>
              <a:rPr lang="ja-JP" altLang="en-US" dirty="0" smtClean="0"/>
              <a:t>ノードのホスト名を確認します。</a:t>
            </a:r>
            <a:endParaRPr lang="en-US" altLang="ja-JP" dirty="0" smtClean="0"/>
          </a:p>
          <a:p>
            <a:pPr marL="180000" lvl="1" indent="0">
              <a:buNone/>
            </a:pPr>
            <a:r>
              <a:rPr lang="en-US" altLang="ja-JP" dirty="0" smtClean="0"/>
              <a:t>   </a:t>
            </a:r>
            <a:endParaRPr lang="en-US" altLang="ja-JP" sz="1400" b="1" dirty="0" smtClean="0"/>
          </a:p>
          <a:p>
            <a:pPr marL="180000" lvl="1" indent="0">
              <a:buNone/>
            </a:pPr>
            <a:r>
              <a:rPr lang="ja-JP" altLang="en-US" sz="1400" b="1" dirty="0" smtClean="0"/>
              <a:t> </a:t>
            </a:r>
            <a:r>
              <a:rPr lang="en-US" altLang="ja-JP" sz="1400" b="1" dirty="0"/>
              <a:t>【</a:t>
            </a:r>
            <a:r>
              <a:rPr lang="ja-JP" altLang="en-US" sz="1400" b="1" dirty="0"/>
              <a:t>コマンド</a:t>
            </a:r>
            <a:r>
              <a:rPr lang="ja-JP" altLang="en-US" sz="1400" b="1" dirty="0" smtClean="0"/>
              <a:t>結果 イメージ</a:t>
            </a:r>
            <a:r>
              <a:rPr lang="en-US" altLang="ja-JP" sz="1400" b="1" dirty="0" smtClean="0"/>
              <a:t>】</a:t>
            </a:r>
            <a:endParaRPr lang="en-US" altLang="ja-JP" sz="1400" b="1" dirty="0"/>
          </a:p>
          <a:p>
            <a:pPr marL="180000" lvl="1" indent="0">
              <a:buNone/>
            </a:pPr>
            <a:endParaRPr lang="en-US" altLang="ja-JP" sz="1400" b="1" dirty="0" smtClean="0"/>
          </a:p>
          <a:p>
            <a:pPr marL="180000" lvl="1" indent="0">
              <a:buNone/>
            </a:pPr>
            <a:endParaRPr lang="en-US" altLang="ja-JP" sz="1400" b="1" dirty="0"/>
          </a:p>
          <a:p>
            <a:pPr marL="180000" lvl="1" indent="0">
              <a:buNone/>
            </a:pPr>
            <a:endParaRPr lang="en-US" altLang="ja-JP" sz="1400" b="1" dirty="0" smtClean="0"/>
          </a:p>
          <a:p>
            <a:pPr marL="180000" lvl="1" indent="0">
              <a:buNone/>
            </a:pPr>
            <a:endParaRPr lang="en-US" altLang="ja-JP" sz="1400" b="1" dirty="0" smtClean="0"/>
          </a:p>
          <a:p>
            <a:pPr lvl="1"/>
            <a:r>
              <a:rPr lang="en-US" altLang="ja-JP" sz="1400" dirty="0" smtClean="0"/>
              <a:t>epoch-</a:t>
            </a:r>
            <a:r>
              <a:rPr lang="en-US" altLang="ja-JP" sz="1400" dirty="0" err="1" smtClean="0"/>
              <a:t>pv.yaml</a:t>
            </a:r>
            <a:r>
              <a:rPr lang="ja-JP" altLang="en-US" sz="1400" dirty="0" err="1" smtClean="0"/>
              <a:t>を</a:t>
            </a:r>
            <a:r>
              <a:rPr lang="ja-JP" altLang="en-US" sz="1400" dirty="0" err="1"/>
              <a:t>修</a:t>
            </a:r>
            <a:r>
              <a:rPr lang="ja-JP" altLang="en-US" sz="1400" dirty="0"/>
              <a:t>正します</a:t>
            </a:r>
            <a:r>
              <a:rPr lang="ja-JP" altLang="en-US" sz="1400" dirty="0" smtClean="0"/>
              <a:t>。（修正箇所は</a:t>
            </a:r>
            <a:r>
              <a:rPr lang="en-US" altLang="ja-JP" sz="1400" dirty="0" smtClean="0"/>
              <a:t>epoch-</a:t>
            </a:r>
            <a:r>
              <a:rPr lang="en-US" altLang="ja-JP" sz="1400" dirty="0" err="1" smtClean="0"/>
              <a:t>pv.yaml</a:t>
            </a:r>
            <a:r>
              <a:rPr lang="ja-JP" altLang="en-US" sz="1400" dirty="0" smtClean="0"/>
              <a:t>の最終行）</a:t>
            </a:r>
            <a:endParaRPr lang="en-US" altLang="ja-JP" sz="1400" dirty="0" smtClean="0"/>
          </a:p>
          <a:p>
            <a:pPr marL="180000" lvl="1" indent="0">
              <a:buNone/>
            </a:pPr>
            <a:r>
              <a:rPr lang="ja-JP" altLang="en-US" sz="1400" dirty="0" smtClean="0"/>
              <a:t>「</a:t>
            </a:r>
            <a:r>
              <a:rPr lang="en-US" altLang="ja-JP" sz="1400" dirty="0" smtClean="0"/>
              <a:t># </a:t>
            </a:r>
            <a:r>
              <a:rPr lang="en-US" altLang="ja-JP" sz="1400" dirty="0"/>
              <a:t>Please specify the host name of the worker node </a:t>
            </a:r>
            <a:r>
              <a:rPr lang="en-US" altLang="ja-JP" sz="1400" dirty="0" smtClean="0"/>
              <a:t>#</a:t>
            </a:r>
            <a:r>
              <a:rPr lang="ja-JP" altLang="en-US" sz="1400" dirty="0" smtClean="0"/>
              <a:t>」の部分を、先ほど確認した</a:t>
            </a:r>
            <a:r>
              <a:rPr lang="en-US" altLang="ja-JP" sz="1400" dirty="0" smtClean="0"/>
              <a:t>Worker</a:t>
            </a:r>
            <a:r>
              <a:rPr lang="ja-JP" altLang="en-US" sz="1400" dirty="0" smtClean="0"/>
              <a:t>ノードのホスト名に置き換え保存します。</a:t>
            </a:r>
            <a:endParaRPr lang="en-US" altLang="ja-JP" sz="1400" dirty="0" smtClean="0"/>
          </a:p>
          <a:p>
            <a:pPr marL="180000" lvl="1" indent="0">
              <a:buNone/>
            </a:pPr>
            <a:r>
              <a:rPr lang="ja-JP" altLang="en-US" sz="1400" b="1" dirty="0"/>
              <a:t> </a:t>
            </a:r>
            <a:r>
              <a:rPr lang="en-US" altLang="ja-JP" sz="1400" b="1" dirty="0" smtClean="0"/>
              <a:t>【</a:t>
            </a:r>
            <a:r>
              <a:rPr lang="ja-JP" altLang="en-US" sz="1400" b="1" dirty="0" smtClean="0"/>
              <a:t>変更イメージ</a:t>
            </a:r>
            <a:r>
              <a:rPr lang="en-US" altLang="ja-JP" sz="1400" b="1" dirty="0"/>
              <a:t>】</a:t>
            </a:r>
          </a:p>
          <a:p>
            <a:pPr marL="180000" lvl="1" indent="0">
              <a:buNone/>
            </a:pPr>
            <a:endParaRPr lang="en-US" altLang="ja-JP" sz="1400" dirty="0" smtClean="0"/>
          </a:p>
          <a:p>
            <a:pPr marL="180000" lvl="1" indent="0">
              <a:buNone/>
            </a:pPr>
            <a:endParaRPr lang="en-US" altLang="ja-JP" sz="1400" dirty="0" smtClean="0"/>
          </a:p>
          <a:p>
            <a:pPr marL="180000" lvl="1" indent="0">
              <a:buNone/>
            </a:pPr>
            <a:endParaRPr lang="en-US" altLang="ja-JP" sz="1400" dirty="0" smtClean="0"/>
          </a:p>
          <a:p>
            <a:pPr lvl="1"/>
            <a:r>
              <a:rPr lang="ja-JP" altLang="en-US" dirty="0" smtClean="0"/>
              <a:t>以下</a:t>
            </a:r>
            <a:r>
              <a:rPr lang="ja-JP" altLang="en-US" dirty="0"/>
              <a:t>のコマンドで</a:t>
            </a:r>
            <a:r>
              <a:rPr lang="en-US" altLang="ja-JP" dirty="0"/>
              <a:t>kubernetes</a:t>
            </a:r>
            <a:r>
              <a:rPr lang="ja-JP" altLang="en-US" dirty="0"/>
              <a:t>環境へ</a:t>
            </a:r>
            <a:r>
              <a:rPr lang="ja-JP" altLang="en-US" dirty="0" smtClean="0"/>
              <a:t>反映します。</a:t>
            </a:r>
            <a:endParaRPr lang="ja-JP" altLang="en-US" dirty="0"/>
          </a:p>
          <a:p>
            <a:pPr marL="180000" lvl="1" indent="0">
              <a:buNone/>
            </a:pPr>
            <a:r>
              <a:rPr lang="ja-JP" altLang="en-US" dirty="0" smtClean="0"/>
              <a:t>　</a:t>
            </a:r>
            <a:endParaRPr lang="en-US" altLang="ja-JP" sz="1400" b="1" dirty="0" smtClean="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a:t>
            </a:r>
            <a:r>
              <a:rPr kumimoji="0" lang="en-US" altLang="ja-JP" b="1" dirty="0">
                <a:solidFill>
                  <a:prstClr val="white"/>
                </a:solidFill>
                <a:latin typeface="Meiryo UI" panose="020B0604030504040204" pitchFamily="50" charset="-128"/>
                <a:ea typeface="Meiryo UI" panose="020B0604030504040204" pitchFamily="50" charset="-128"/>
              </a:rPr>
              <a:t>4</a:t>
            </a:r>
            <a:r>
              <a:rPr kumimoji="0" lang="en-US" altLang="ja-JP" b="1" dirty="0" smtClean="0">
                <a:solidFill>
                  <a:prstClr val="white"/>
                </a:solidFill>
                <a:latin typeface="Meiryo UI" panose="020B0604030504040204" pitchFamily="50" charset="-128"/>
                <a:ea typeface="Meiryo UI" panose="020B0604030504040204" pitchFamily="50" charset="-128"/>
              </a:rPr>
              <a:t>/5)</a:t>
            </a:r>
            <a:endParaRPr kumimoji="1" lang="ja-JP" altLang="en-US" dirty="0"/>
          </a:p>
        </p:txBody>
      </p:sp>
      <p:sp>
        <p:nvSpPr>
          <p:cNvPr id="5" name="テキスト ボックス 4"/>
          <p:cNvSpPr txBox="1"/>
          <p:nvPr/>
        </p:nvSpPr>
        <p:spPr>
          <a:xfrm>
            <a:off x="695400" y="3101690"/>
            <a:ext cx="11161240" cy="830997"/>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a:solidFill>
                  <a:schemeClr val="bg1"/>
                </a:solidFill>
                <a:latin typeface="Consolas" panose="020B0609020204030204" pitchFamily="49" charset="0"/>
              </a:rPr>
              <a:t>NAME                      STATUS   ROLES                  AGE   VERSION</a:t>
            </a:r>
          </a:p>
          <a:p>
            <a:r>
              <a:rPr lang="en-US" altLang="ja-JP" sz="1200" dirty="0" smtClean="0">
                <a:solidFill>
                  <a:schemeClr val="bg1"/>
                </a:solidFill>
                <a:latin typeface="Consolas" panose="020B0609020204030204" pitchFamily="49" charset="0"/>
              </a:rPr>
              <a:t>epoch-kubernetes-master1  Ready    </a:t>
            </a:r>
            <a:r>
              <a:rPr lang="en-US" altLang="ja-JP" sz="1200" dirty="0">
                <a:solidFill>
                  <a:schemeClr val="bg1"/>
                </a:solidFill>
                <a:latin typeface="Consolas" panose="020B0609020204030204" pitchFamily="49" charset="0"/>
              </a:rPr>
              <a:t>control-</a:t>
            </a:r>
            <a:r>
              <a:rPr lang="en-US" altLang="ja-JP" sz="1200" dirty="0" err="1">
                <a:solidFill>
                  <a:schemeClr val="bg1"/>
                </a:solidFill>
                <a:latin typeface="Consolas" panose="020B0609020204030204" pitchFamily="49" charset="0"/>
              </a:rPr>
              <a:t>plane,master</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**d   </a:t>
            </a:r>
            <a:r>
              <a:rPr lang="en-US" altLang="ja-JP" sz="1200" dirty="0">
                <a:solidFill>
                  <a:schemeClr val="bg1"/>
                </a:solidFill>
                <a:latin typeface="Consolas" panose="020B0609020204030204" pitchFamily="49" charset="0"/>
              </a:rPr>
              <a:t>v1</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epoch-kubernetes-worker1  Ready    </a:t>
            </a:r>
            <a:r>
              <a:rPr lang="en-US" altLang="ja-JP" sz="1200" dirty="0">
                <a:solidFill>
                  <a:schemeClr val="bg1"/>
                </a:solidFill>
                <a:latin typeface="Consolas" panose="020B0609020204030204" pitchFamily="49" charset="0"/>
              </a:rPr>
              <a:t>worker                 </a:t>
            </a:r>
            <a:r>
              <a:rPr lang="en-US" altLang="ja-JP" sz="1200" dirty="0" smtClean="0">
                <a:solidFill>
                  <a:schemeClr val="bg1"/>
                </a:solidFill>
                <a:latin typeface="Consolas" panose="020B0609020204030204" pitchFamily="49" charset="0"/>
              </a:rPr>
              <a:t>**d   v1.**.*</a:t>
            </a:r>
          </a:p>
          <a:p>
            <a:endParaRPr lang="en-US" altLang="ja-JP" sz="1200" dirty="0">
              <a:solidFill>
                <a:schemeClr val="bg1"/>
              </a:solidFill>
              <a:latin typeface="Consolas" panose="020B0609020204030204" pitchFamily="49" charset="0"/>
            </a:endParaRPr>
          </a:p>
        </p:txBody>
      </p:sp>
      <p:sp>
        <p:nvSpPr>
          <p:cNvPr id="7" name="角丸四角形 6"/>
          <p:cNvSpPr/>
          <p:nvPr/>
        </p:nvSpPr>
        <p:spPr bwMode="auto">
          <a:xfrm>
            <a:off x="625846" y="3481575"/>
            <a:ext cx="2301802"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645624" y="4940112"/>
            <a:ext cx="5328592" cy="461665"/>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smtClean="0">
                <a:solidFill>
                  <a:schemeClr val="bg1"/>
                </a:solidFill>
                <a:latin typeface="Consolas" panose="020B0609020204030204" pitchFamily="49" charset="0"/>
              </a:rPr>
              <a:t>values</a:t>
            </a:r>
            <a:r>
              <a:rPr lang="en-US" altLang="ja-JP" sz="1200" dirty="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  - </a:t>
            </a:r>
            <a:r>
              <a:rPr lang="en-US" altLang="ja-JP" sz="1200" dirty="0">
                <a:solidFill>
                  <a:schemeClr val="bg1"/>
                </a:solidFill>
                <a:latin typeface="Consolas" panose="020B0609020204030204" pitchFamily="49" charset="0"/>
              </a:rPr>
              <a:t># Please specify the host name of the worker node #</a:t>
            </a:r>
          </a:p>
        </p:txBody>
      </p:sp>
      <p:sp>
        <p:nvSpPr>
          <p:cNvPr id="9" name="テキスト ボックス 8"/>
          <p:cNvSpPr txBox="1"/>
          <p:nvPr/>
        </p:nvSpPr>
        <p:spPr>
          <a:xfrm>
            <a:off x="6528048" y="4933842"/>
            <a:ext cx="5328592" cy="461665"/>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smtClean="0">
                <a:solidFill>
                  <a:schemeClr val="bg1"/>
                </a:solidFill>
                <a:latin typeface="Consolas" panose="020B0609020204030204" pitchFamily="49" charset="0"/>
              </a:rPr>
              <a:t>values</a:t>
            </a:r>
            <a:r>
              <a:rPr lang="en-US" altLang="ja-JP" sz="1200" dirty="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  - </a:t>
            </a:r>
            <a:r>
              <a:rPr lang="en-US" altLang="ja-JP" sz="1200" dirty="0">
                <a:solidFill>
                  <a:schemeClr val="bg1"/>
                </a:solidFill>
                <a:latin typeface="Consolas" panose="020B0609020204030204" pitchFamily="49" charset="0"/>
              </a:rPr>
              <a:t>epoch-kubernetes-worker1</a:t>
            </a:r>
          </a:p>
        </p:txBody>
      </p:sp>
      <p:sp>
        <p:nvSpPr>
          <p:cNvPr id="4" name="右矢印 3"/>
          <p:cNvSpPr/>
          <p:nvPr/>
        </p:nvSpPr>
        <p:spPr bwMode="auto">
          <a:xfrm>
            <a:off x="6143120" y="5049269"/>
            <a:ext cx="216024" cy="287569"/>
          </a:xfrm>
          <a:prstGeom prst="rightArrow">
            <a:avLst/>
          </a:prstGeom>
          <a:solidFill>
            <a:schemeClr val="accent2">
              <a:lumMod val="60000"/>
              <a:lumOff val="4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1" name="表 10"/>
          <p:cNvGraphicFramePr>
            <a:graphicFrameLocks noGrp="1"/>
          </p:cNvGraphicFramePr>
          <p:nvPr>
            <p:extLst/>
          </p:nvPr>
        </p:nvGraphicFramePr>
        <p:xfrm>
          <a:off x="695400" y="1748264"/>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curl -OL https://github.com/exastro-suite/epoch/releases/download/v0.1.0/epoch-pv.yaml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2" name="角丸四角形 11"/>
          <p:cNvSpPr/>
          <p:nvPr/>
        </p:nvSpPr>
        <p:spPr bwMode="auto">
          <a:xfrm>
            <a:off x="983432" y="5130577"/>
            <a:ext cx="4464496"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3" name="表 12"/>
          <p:cNvGraphicFramePr>
            <a:graphicFrameLocks noGrp="1"/>
          </p:cNvGraphicFramePr>
          <p:nvPr>
            <p:extLst/>
          </p:nvPr>
        </p:nvGraphicFramePr>
        <p:xfrm>
          <a:off x="695400" y="5949280"/>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apply -f epoch-</a:t>
                      </a:r>
                      <a:r>
                        <a:rPr lang="en-US" altLang="ja-JP" sz="1200" b="0" dirty="0" err="1" smtClean="0">
                          <a:solidFill>
                            <a:schemeClr val="bg1"/>
                          </a:solidFill>
                          <a:latin typeface="Consolas" panose="020B0609020204030204" pitchFamily="49" charset="0"/>
                        </a:rPr>
                        <a:t>pv.yaml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5" name="角丸四角形 14"/>
          <p:cNvSpPr/>
          <p:nvPr/>
        </p:nvSpPr>
        <p:spPr bwMode="auto">
          <a:xfrm>
            <a:off x="6912976" y="5116040"/>
            <a:ext cx="2207360"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1" name="カギ線コネクタ 20"/>
          <p:cNvCxnSpPr>
            <a:stCxn id="7" idx="2"/>
            <a:endCxn id="15" idx="3"/>
          </p:cNvCxnSpPr>
          <p:nvPr/>
        </p:nvCxnSpPr>
        <p:spPr bwMode="auto">
          <a:xfrm rot="16200000" flipH="1">
            <a:off x="4703317" y="843036"/>
            <a:ext cx="1490449" cy="7343589"/>
          </a:xfrm>
          <a:prstGeom prst="bentConnector4">
            <a:avLst>
              <a:gd name="adj1" fmla="val 20884"/>
              <a:gd name="adj2" fmla="val 139949"/>
            </a:avLst>
          </a:prstGeom>
          <a:solidFill>
            <a:schemeClr val="bg1"/>
          </a:solid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24" name="表 23"/>
          <p:cNvGraphicFramePr>
            <a:graphicFrameLocks noGrp="1"/>
          </p:cNvGraphicFramePr>
          <p:nvPr>
            <p:extLst/>
          </p:nvPr>
        </p:nvGraphicFramePr>
        <p:xfrm>
          <a:off x="695400" y="2547917"/>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get node</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8643761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ArgoRollout</a:t>
            </a:r>
            <a:r>
              <a:rPr lang="ja-JP" altLang="en-US" dirty="0" smtClean="0"/>
              <a:t>インストール</a:t>
            </a:r>
            <a:endParaRPr lang="en-US" altLang="ja-JP" dirty="0"/>
          </a:p>
          <a:p>
            <a:pPr lvl="1"/>
            <a:r>
              <a:rPr lang="ja-JP" altLang="en-US" dirty="0" smtClean="0"/>
              <a:t>以下</a:t>
            </a:r>
            <a:r>
              <a:rPr lang="ja-JP" altLang="en-US" dirty="0"/>
              <a:t>のコマンドを実行</a:t>
            </a:r>
            <a:r>
              <a:rPr lang="ja-JP" altLang="en-US" dirty="0" smtClean="0"/>
              <a:t>し、</a:t>
            </a:r>
            <a:r>
              <a:rPr lang="en-US" altLang="ja-JP" dirty="0" smtClean="0"/>
              <a:t>ArgoRollout</a:t>
            </a:r>
            <a:r>
              <a:rPr lang="ja-JP" altLang="en-US" dirty="0"/>
              <a:t>の</a:t>
            </a:r>
            <a:r>
              <a:rPr lang="ja-JP" altLang="en-US" dirty="0" smtClean="0"/>
              <a:t>インストール</a:t>
            </a:r>
            <a:r>
              <a:rPr lang="ja-JP" altLang="en-US" dirty="0"/>
              <a:t>し</a:t>
            </a:r>
            <a:r>
              <a:rPr lang="ja-JP" altLang="en-US" dirty="0" smtClean="0"/>
              <a:t>ます。</a:t>
            </a: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(5/5)</a:t>
            </a:r>
            <a:endParaRPr kumimoji="1" lang="ja-JP" altLang="en-US" dirty="0"/>
          </a:p>
        </p:txBody>
      </p:sp>
      <p:sp>
        <p:nvSpPr>
          <p:cNvPr id="4" name="テキスト ボックス 3"/>
          <p:cNvSpPr txBox="1"/>
          <p:nvPr/>
        </p:nvSpPr>
        <p:spPr>
          <a:xfrm>
            <a:off x="2458947" y="5373216"/>
            <a:ext cx="7272808"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以上で</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EPOCH</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のインストールは完了しました。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次にチュートリアルを実施するための事前準備を</a:t>
            </a:r>
            <a:r>
              <a:rPr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実施</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nvPr>
        </p:nvGraphicFramePr>
        <p:xfrm>
          <a:off x="695400" y="1556792"/>
          <a:ext cx="11161240" cy="54864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create namespace </a:t>
                      </a:r>
                      <a:r>
                        <a:rPr lang="en-US" altLang="ja-JP" sz="1200" b="0" dirty="0" err="1" smtClean="0">
                          <a:solidFill>
                            <a:schemeClr val="bg1"/>
                          </a:solidFill>
                          <a:latin typeface="Consolas" panose="020B0609020204030204" pitchFamily="49" charset="0"/>
                        </a:rPr>
                        <a:t>argo</a:t>
                      </a:r>
                      <a:r>
                        <a:rPr lang="en-US" altLang="ja-JP" sz="1200" b="0" dirty="0" smtClean="0">
                          <a:solidFill>
                            <a:schemeClr val="bg1"/>
                          </a:solidFill>
                          <a:latin typeface="Consolas" panose="020B0609020204030204" pitchFamily="49" charset="0"/>
                        </a:rPr>
                        <a:t>-rollouts</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kumimoji="1" lang="en-US" altLang="ja-JP" sz="1200" b="0" dirty="0" smtClean="0">
                          <a:solidFill>
                            <a:schemeClr val="bg1"/>
                          </a:solidFill>
                          <a:latin typeface="Consolas" panose="020B0609020204030204" pitchFamily="49" charset="0"/>
                        </a:rPr>
                        <a:t>kubectl apply -n </a:t>
                      </a:r>
                      <a:r>
                        <a:rPr kumimoji="1" lang="en-US" altLang="ja-JP" sz="1200" b="0" dirty="0" err="1" smtClean="0">
                          <a:solidFill>
                            <a:schemeClr val="bg1"/>
                          </a:solidFill>
                          <a:latin typeface="Consolas" panose="020B0609020204030204" pitchFamily="49" charset="0"/>
                        </a:rPr>
                        <a:t>argo</a:t>
                      </a:r>
                      <a:r>
                        <a:rPr kumimoji="1" lang="en-US" altLang="ja-JP" sz="1200" b="0" dirty="0" smtClean="0">
                          <a:solidFill>
                            <a:schemeClr val="bg1"/>
                          </a:solidFill>
                          <a:latin typeface="Consolas" panose="020B0609020204030204" pitchFamily="49" charset="0"/>
                        </a:rPr>
                        <a:t>-rollouts -f https://github.com/argoproj/argo-rollouts/releases/latest/download/install.yaml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875269649"/>
                  </a:ext>
                </a:extLst>
              </a:tr>
            </a:tbl>
          </a:graphicData>
        </a:graphic>
      </p:graphicFrame>
    </p:spTree>
    <p:extLst>
      <p:ext uri="{BB962C8B-B14F-4D97-AF65-F5344CB8AC3E}">
        <p14:creationId xmlns:p14="http://schemas.microsoft.com/office/powerpoint/2010/main" val="3709338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円柱 21"/>
          <p:cNvSpPr/>
          <p:nvPr/>
        </p:nvSpPr>
        <p:spPr bwMode="auto">
          <a:xfrm>
            <a:off x="9409967" y="3690500"/>
            <a:ext cx="228700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err="1">
                <a:solidFill>
                  <a:schemeClr val="accent3"/>
                </a:solidFill>
                <a:effectLst>
                  <a:glow rad="127000">
                    <a:schemeClr val="bg1"/>
                  </a:glow>
                </a:effectLst>
              </a:rPr>
              <a:t>IaC</a:t>
            </a:r>
            <a:r>
              <a:rPr lang="ja-JP" altLang="en-US" sz="1600" b="1" dirty="0">
                <a:solidFill>
                  <a:schemeClr val="accent3"/>
                </a:solidFill>
                <a:effectLst>
                  <a:glow rad="127000">
                    <a:schemeClr val="bg1"/>
                  </a:glow>
                </a:effectLst>
              </a:rPr>
              <a:t>用リポジトリ</a:t>
            </a:r>
            <a:endParaRPr lang="en-US" altLang="ja-JP" sz="1600" b="1" dirty="0">
              <a:solidFill>
                <a:schemeClr val="accent3"/>
              </a:solidFill>
              <a:effectLst>
                <a:glow rad="127000">
                  <a:schemeClr val="bg1"/>
                </a:glow>
              </a:effectLst>
            </a:endParaRPr>
          </a:p>
          <a:p>
            <a:pPr algn="ctr"/>
            <a:r>
              <a:rPr lang="en-US" altLang="ja-JP" sz="1600" b="1" dirty="0">
                <a:solidFill>
                  <a:schemeClr val="accent3"/>
                </a:solidFill>
                <a:effectLst>
                  <a:glow rad="127000">
                    <a:schemeClr val="bg1"/>
                  </a:glow>
                </a:effectLst>
              </a:rPr>
              <a:t>(Production</a:t>
            </a:r>
            <a:r>
              <a:rPr lang="ja-JP" altLang="en-US" sz="1600" b="1" dirty="0">
                <a:solidFill>
                  <a:schemeClr val="accent3"/>
                </a:solidFill>
                <a:effectLst>
                  <a:glow rad="127000">
                    <a:schemeClr val="bg1"/>
                  </a:glow>
                </a:effectLst>
              </a:rPr>
              <a:t>環境用</a:t>
            </a:r>
            <a:r>
              <a:rPr lang="en-US" altLang="ja-JP" sz="1600" b="1" dirty="0">
                <a:solidFill>
                  <a:schemeClr val="accent3"/>
                </a:solidFill>
                <a:effectLst>
                  <a:glow rad="127000">
                    <a:schemeClr val="bg1"/>
                  </a:glow>
                </a:effectLst>
              </a:rPr>
              <a:t>)</a:t>
            </a:r>
          </a:p>
        </p:txBody>
      </p:sp>
      <p:sp>
        <p:nvSpPr>
          <p:cNvPr id="21" name="円柱 20"/>
          <p:cNvSpPr/>
          <p:nvPr/>
        </p:nvSpPr>
        <p:spPr bwMode="auto">
          <a:xfrm>
            <a:off x="6888917" y="3685422"/>
            <a:ext cx="228700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err="1">
                <a:solidFill>
                  <a:schemeClr val="accent3"/>
                </a:solidFill>
                <a:effectLst>
                  <a:glow rad="127000">
                    <a:schemeClr val="bg1"/>
                  </a:glow>
                </a:effectLst>
              </a:rPr>
              <a:t>IaC</a:t>
            </a:r>
            <a:r>
              <a:rPr lang="ja-JP" altLang="en-US" sz="1600" b="1" dirty="0">
                <a:solidFill>
                  <a:schemeClr val="accent3"/>
                </a:solidFill>
                <a:effectLst>
                  <a:glow rad="127000">
                    <a:schemeClr val="bg1"/>
                  </a:glow>
                </a:effectLst>
              </a:rPr>
              <a:t>用リポジトリ</a:t>
            </a:r>
            <a:endParaRPr lang="en-US" altLang="ja-JP" sz="1600" b="1" dirty="0">
              <a:solidFill>
                <a:schemeClr val="accent3"/>
              </a:solidFill>
              <a:effectLst>
                <a:glow rad="127000">
                  <a:schemeClr val="bg1"/>
                </a:glow>
              </a:effectLst>
            </a:endParaRPr>
          </a:p>
          <a:p>
            <a:pPr algn="ctr"/>
            <a:r>
              <a:rPr lang="en-US" altLang="ja-JP" sz="1600" b="1" dirty="0">
                <a:solidFill>
                  <a:schemeClr val="accent3"/>
                </a:solidFill>
                <a:effectLst>
                  <a:glow rad="127000">
                    <a:schemeClr val="bg1"/>
                  </a:glow>
                </a:effectLst>
              </a:rPr>
              <a:t>(Staging</a:t>
            </a:r>
            <a:r>
              <a:rPr lang="ja-JP" altLang="en-US" sz="1600" b="1" dirty="0">
                <a:solidFill>
                  <a:schemeClr val="accent3"/>
                </a:solidFill>
                <a:effectLst>
                  <a:glow rad="127000">
                    <a:schemeClr val="bg1"/>
                  </a:glow>
                </a:effectLst>
              </a:rPr>
              <a:t>環境用</a:t>
            </a:r>
            <a:r>
              <a:rPr lang="en-US" altLang="ja-JP" sz="1600" b="1" dirty="0">
                <a:solidFill>
                  <a:schemeClr val="accent3"/>
                </a:solidFill>
                <a:effectLst>
                  <a:glow rad="127000">
                    <a:schemeClr val="bg1"/>
                  </a:glow>
                </a:effectLst>
              </a:rPr>
              <a:t>)</a:t>
            </a:r>
          </a:p>
        </p:txBody>
      </p:sp>
      <p:sp>
        <p:nvSpPr>
          <p:cNvPr id="20" name="円柱 19"/>
          <p:cNvSpPr/>
          <p:nvPr/>
        </p:nvSpPr>
        <p:spPr bwMode="auto">
          <a:xfrm>
            <a:off x="3992880" y="3690500"/>
            <a:ext cx="2661992"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600" b="1" dirty="0">
                <a:solidFill>
                  <a:schemeClr val="accent3"/>
                </a:solidFill>
                <a:effectLst>
                  <a:glow rad="127000">
                    <a:schemeClr val="bg1"/>
                  </a:glow>
                </a:effectLst>
              </a:rPr>
              <a:t>アプリケーションコード用</a:t>
            </a:r>
            <a:endParaRPr lang="en-US" altLang="ja-JP" sz="1600" b="1" dirty="0">
              <a:solidFill>
                <a:schemeClr val="accent3"/>
              </a:solidFill>
              <a:effectLst>
                <a:glow rad="127000">
                  <a:schemeClr val="bg1"/>
                </a:glow>
              </a:effectLst>
            </a:endParaRPr>
          </a:p>
          <a:p>
            <a:pPr algn="ctr"/>
            <a:r>
              <a:rPr lang="ja-JP" altLang="en-US" sz="1600" b="1" dirty="0">
                <a:solidFill>
                  <a:schemeClr val="accent3"/>
                </a:solidFill>
                <a:effectLst>
                  <a:glow rad="127000">
                    <a:schemeClr val="bg1"/>
                  </a:glow>
                </a:effectLst>
              </a:rPr>
              <a:t>リポジトリ</a:t>
            </a:r>
          </a:p>
        </p:txBody>
      </p:sp>
      <p:pic>
        <p:nvPicPr>
          <p:cNvPr id="12" name="図 11"/>
          <p:cNvPicPr>
            <a:picLocks noChangeAspect="1"/>
          </p:cNvPicPr>
          <p:nvPr/>
        </p:nvPicPr>
        <p:blipFill>
          <a:blip r:embed="rId2"/>
          <a:stretch>
            <a:fillRect/>
          </a:stretch>
        </p:blipFill>
        <p:spPr>
          <a:xfrm>
            <a:off x="794777" y="3278959"/>
            <a:ext cx="961741" cy="354463"/>
          </a:xfrm>
          <a:prstGeom prst="rect">
            <a:avLst/>
          </a:prstGeom>
        </p:spPr>
      </p:pic>
      <p:pic>
        <p:nvPicPr>
          <p:cNvPr id="30" name="図 29"/>
          <p:cNvPicPr>
            <a:picLocks noChangeAspect="1"/>
          </p:cNvPicPr>
          <p:nvPr/>
        </p:nvPicPr>
        <p:blipFill>
          <a:blip r:embed="rId2"/>
          <a:stretch>
            <a:fillRect/>
          </a:stretch>
        </p:blipFill>
        <p:spPr>
          <a:xfrm>
            <a:off x="3865043" y="3278959"/>
            <a:ext cx="961741" cy="354463"/>
          </a:xfrm>
          <a:prstGeom prst="rect">
            <a:avLst/>
          </a:prstGeom>
        </p:spPr>
      </p:pic>
      <p:sp>
        <p:nvSpPr>
          <p:cNvPr id="13" name="角丸四角形 12"/>
          <p:cNvSpPr/>
          <p:nvPr/>
        </p:nvSpPr>
        <p:spPr bwMode="auto">
          <a:xfrm>
            <a:off x="3779168" y="3140968"/>
            <a:ext cx="8172183" cy="2304256"/>
          </a:xfrm>
          <a:prstGeom prst="roundRect">
            <a:avLst>
              <a:gd name="adj" fmla="val 8529"/>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角丸四角形 23"/>
          <p:cNvSpPr/>
          <p:nvPr/>
        </p:nvSpPr>
        <p:spPr bwMode="auto">
          <a:xfrm>
            <a:off x="696873" y="3140967"/>
            <a:ext cx="2732066" cy="2304257"/>
          </a:xfrm>
          <a:prstGeom prst="roundRect">
            <a:avLst>
              <a:gd name="adj" fmla="val 8529"/>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a:xfrm>
            <a:off x="239350" y="836712"/>
            <a:ext cx="11713301" cy="2500310"/>
          </a:xfrm>
        </p:spPr>
        <p:txBody>
          <a:bodyPr>
            <a:normAutofit/>
          </a:bodyPr>
          <a:lstStyle/>
          <a:p>
            <a:r>
              <a:rPr lang="ja-JP" altLang="en-US" dirty="0"/>
              <a:t>使</a:t>
            </a:r>
            <a:r>
              <a:rPr lang="ja-JP" altLang="en-US" dirty="0" smtClean="0"/>
              <a:t>用する</a:t>
            </a:r>
            <a:r>
              <a:rPr kumimoji="1" lang="ja-JP" altLang="en-US" dirty="0" smtClean="0"/>
              <a:t>リポジトリについて</a:t>
            </a:r>
            <a:endParaRPr kumimoji="1" lang="en-US" altLang="ja-JP" dirty="0" smtClean="0"/>
          </a:p>
          <a:p>
            <a:pPr lvl="1"/>
            <a:r>
              <a:rPr lang="ja-JP" altLang="en-US" dirty="0" smtClean="0"/>
              <a:t>本クイックスタートで使用するリポジトリは以下の通りです。</a:t>
            </a:r>
            <a:endParaRPr lang="en-US" altLang="ja-JP" dirty="0"/>
          </a:p>
          <a:p>
            <a:pPr lvl="2"/>
            <a:r>
              <a:rPr lang="ja-JP" altLang="en-US" dirty="0" smtClean="0"/>
              <a:t>アプリケーションコード用リポジトリ</a:t>
            </a:r>
            <a:endParaRPr lang="en-US" altLang="ja-JP" dirty="0" smtClean="0"/>
          </a:p>
          <a:p>
            <a:pPr lvl="2"/>
            <a:r>
              <a:rPr lang="ja-JP" altLang="en-US" dirty="0"/>
              <a:t> </a:t>
            </a:r>
            <a:r>
              <a:rPr lang="en-US" altLang="ja-JP" dirty="0" err="1" smtClean="0"/>
              <a:t>IaC</a:t>
            </a:r>
            <a:r>
              <a:rPr lang="ja-JP" altLang="en-US" dirty="0" smtClean="0"/>
              <a:t>用リポジトリ</a:t>
            </a:r>
            <a:r>
              <a:rPr lang="en-US" altLang="ja-JP" dirty="0" smtClean="0"/>
              <a:t>(Staging</a:t>
            </a:r>
            <a:r>
              <a:rPr lang="ja-JP" altLang="en-US" dirty="0" smtClean="0"/>
              <a:t>環境用</a:t>
            </a:r>
            <a:r>
              <a:rPr lang="en-US" altLang="ja-JP" dirty="0" smtClean="0"/>
              <a:t>)</a:t>
            </a:r>
          </a:p>
          <a:p>
            <a:pPr lvl="2"/>
            <a:r>
              <a:rPr lang="ja-JP" altLang="en-US" dirty="0"/>
              <a:t> </a:t>
            </a:r>
            <a:r>
              <a:rPr lang="en-US" altLang="ja-JP" dirty="0" err="1" smtClean="0"/>
              <a:t>IaC</a:t>
            </a:r>
            <a:r>
              <a:rPr lang="ja-JP" altLang="en-US" dirty="0"/>
              <a:t>用リポジトリ</a:t>
            </a:r>
            <a:r>
              <a:rPr lang="en-US" altLang="ja-JP" dirty="0" smtClean="0"/>
              <a:t>(Production</a:t>
            </a:r>
            <a:r>
              <a:rPr lang="ja-JP" altLang="en-US" dirty="0" smtClean="0"/>
              <a:t>環境用</a:t>
            </a:r>
            <a:r>
              <a:rPr lang="en-US" altLang="ja-JP" dirty="0" smtClean="0"/>
              <a:t>)</a:t>
            </a:r>
          </a:p>
          <a:p>
            <a:pPr lvl="3"/>
            <a:endParaRPr lang="en-US" altLang="ja-JP" dirty="0"/>
          </a:p>
          <a:p>
            <a:pPr lvl="1"/>
            <a:r>
              <a:rPr lang="ja-JP" altLang="en-US" dirty="0" smtClean="0"/>
              <a:t>イメージ図</a:t>
            </a:r>
            <a:endParaRPr lang="en-US" altLang="ja-JP" dirty="0"/>
          </a:p>
          <a:p>
            <a:pPr lvl="3"/>
            <a:endParaRPr lang="en-US" altLang="ja-JP" dirty="0" smtClean="0"/>
          </a:p>
          <a:p>
            <a:pPr marL="180000" lvl="1" indent="0">
              <a:buNone/>
            </a:pPr>
            <a:endParaRPr lang="en-US" altLang="ja-JP" sz="1400" b="1"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smtClean="0"/>
              <a:t>リポジトリ準備</a:t>
            </a:r>
            <a:r>
              <a:rPr lang="en-US" altLang="ja-JP" b="1" dirty="0" smtClean="0"/>
              <a:t>(1/4)</a:t>
            </a:r>
            <a:endParaRPr kumimoji="1" lang="ja-JP" altLang="en-US" b="1" dirty="0"/>
          </a:p>
        </p:txBody>
      </p:sp>
      <p:sp>
        <p:nvSpPr>
          <p:cNvPr id="25" name="テキスト ボックス 24"/>
          <p:cNvSpPr txBox="1"/>
          <p:nvPr/>
        </p:nvSpPr>
        <p:spPr>
          <a:xfrm>
            <a:off x="4140647" y="2999772"/>
            <a:ext cx="1800493" cy="307777"/>
          </a:xfrm>
          <a:prstGeom prst="rect">
            <a:avLst/>
          </a:prstGeom>
          <a:solidFill>
            <a:schemeClr val="bg1"/>
          </a:solidFill>
        </p:spPr>
        <p:txBody>
          <a:bodyPr wrap="none" rtlCol="0">
            <a:spAutoFit/>
          </a:bodyPr>
          <a:lstStyle/>
          <a:p>
            <a:r>
              <a:rPr lang="ja-JP" altLang="en-US" sz="1400" b="1" dirty="0" smtClean="0">
                <a:solidFill>
                  <a:schemeClr val="accent3"/>
                </a:solidFill>
                <a:effectLst>
                  <a:glow rad="127000">
                    <a:schemeClr val="bg1"/>
                  </a:glow>
                </a:effectLst>
              </a:rPr>
              <a:t>使用するリポジトリ</a:t>
            </a:r>
            <a:endParaRPr kumimoji="1" lang="en-US" altLang="ja-JP" sz="1400" b="1" dirty="0" smtClean="0">
              <a:solidFill>
                <a:schemeClr val="accent3"/>
              </a:solidFill>
              <a:effectLst>
                <a:glow rad="127000">
                  <a:schemeClr val="bg1"/>
                </a:glow>
              </a:effectLst>
            </a:endParaRPr>
          </a:p>
        </p:txBody>
      </p:sp>
      <p:sp>
        <p:nvSpPr>
          <p:cNvPr id="26" name="テキスト ボックス 25"/>
          <p:cNvSpPr txBox="1"/>
          <p:nvPr/>
        </p:nvSpPr>
        <p:spPr>
          <a:xfrm>
            <a:off x="958547" y="3026811"/>
            <a:ext cx="1883272" cy="307777"/>
          </a:xfrm>
          <a:prstGeom prst="rect">
            <a:avLst/>
          </a:prstGeom>
          <a:solidFill>
            <a:schemeClr val="bg1"/>
          </a:solidFill>
        </p:spPr>
        <p:txBody>
          <a:bodyPr wrap="none" rtlCol="0">
            <a:spAutoFit/>
          </a:bodyPr>
          <a:lstStyle/>
          <a:p>
            <a:r>
              <a:rPr lang="en-US" altLang="ja-JP" sz="1400" b="1" dirty="0">
                <a:solidFill>
                  <a:schemeClr val="accent3"/>
                </a:solidFill>
                <a:effectLst>
                  <a:glow rad="127000">
                    <a:schemeClr val="bg1"/>
                  </a:glow>
                </a:effectLst>
              </a:rPr>
              <a:t> </a:t>
            </a:r>
            <a:r>
              <a:rPr lang="en-US" altLang="ja-JP" sz="1400" b="1" dirty="0" smtClean="0">
                <a:solidFill>
                  <a:schemeClr val="accent3"/>
                </a:solidFill>
                <a:effectLst>
                  <a:glow rad="127000">
                    <a:schemeClr val="bg1"/>
                  </a:glow>
                </a:effectLst>
              </a:rPr>
              <a:t>fork</a:t>
            </a:r>
            <a:r>
              <a:rPr lang="ja-JP" altLang="en-US" sz="1400" b="1" dirty="0" smtClean="0">
                <a:solidFill>
                  <a:schemeClr val="accent3"/>
                </a:solidFill>
                <a:effectLst>
                  <a:glow rad="127000">
                    <a:schemeClr val="bg1"/>
                  </a:glow>
                </a:effectLst>
              </a:rPr>
              <a:t>元のリポジトリ</a:t>
            </a:r>
            <a:endParaRPr kumimoji="1" lang="en-US" altLang="ja-JP" sz="1400" b="1" dirty="0" smtClean="0">
              <a:solidFill>
                <a:schemeClr val="accent3"/>
              </a:solidFill>
              <a:effectLst>
                <a:glow rad="127000">
                  <a:schemeClr val="bg1"/>
                </a:glow>
              </a:effectLst>
            </a:endParaRPr>
          </a:p>
        </p:txBody>
      </p:sp>
      <p:sp>
        <p:nvSpPr>
          <p:cNvPr id="16" name="フリーフォーム 15"/>
          <p:cNvSpPr/>
          <p:nvPr/>
        </p:nvSpPr>
        <p:spPr bwMode="gray">
          <a:xfrm rot="19134977" flipV="1">
            <a:off x="2477977" y="3733340"/>
            <a:ext cx="1741739" cy="2152068"/>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7" name="テキスト ボックス 16"/>
          <p:cNvSpPr txBox="1"/>
          <p:nvPr/>
        </p:nvSpPr>
        <p:spPr>
          <a:xfrm>
            <a:off x="2422537" y="5214458"/>
            <a:ext cx="2518638" cy="523220"/>
          </a:xfrm>
          <a:prstGeom prst="rect">
            <a:avLst/>
          </a:prstGeom>
          <a:noFill/>
        </p:spPr>
        <p:txBody>
          <a:bodyPr wrap="none" rtlCol="0">
            <a:spAutoFit/>
          </a:bodyPr>
          <a:lstStyle/>
          <a:p>
            <a:r>
              <a:rPr lang="ja-JP" altLang="en-US" sz="1400" b="1" dirty="0" smtClean="0">
                <a:solidFill>
                  <a:schemeClr val="accent3"/>
                </a:solidFill>
                <a:effectLst>
                  <a:glow rad="127000">
                    <a:schemeClr val="bg1"/>
                  </a:glow>
                </a:effectLst>
              </a:rPr>
              <a:t>サンプルアプリケーションの</a:t>
            </a:r>
            <a:endParaRPr lang="en-US" altLang="ja-JP" sz="1400" b="1" dirty="0" smtClean="0">
              <a:solidFill>
                <a:schemeClr val="accent3"/>
              </a:solidFill>
              <a:effectLst>
                <a:glow rad="127000">
                  <a:schemeClr val="bg1"/>
                </a:glow>
              </a:effectLst>
            </a:endParaRPr>
          </a:p>
          <a:p>
            <a:r>
              <a:rPr lang="ja-JP" altLang="en-US" sz="1400" b="1" dirty="0" smtClean="0">
                <a:solidFill>
                  <a:schemeClr val="accent3"/>
                </a:solidFill>
                <a:effectLst>
                  <a:glow rad="127000">
                    <a:schemeClr val="bg1"/>
                  </a:glow>
                </a:effectLst>
              </a:rPr>
              <a:t>リポジトリを</a:t>
            </a:r>
            <a:r>
              <a:rPr lang="en-US" altLang="ja-JP" sz="1400" b="1" dirty="0">
                <a:solidFill>
                  <a:schemeClr val="accent3"/>
                </a:solidFill>
                <a:effectLst>
                  <a:glow rad="127000">
                    <a:schemeClr val="bg1"/>
                  </a:glow>
                </a:effectLst>
              </a:rPr>
              <a:t>f</a:t>
            </a:r>
            <a:r>
              <a:rPr lang="en-US" altLang="ja-JP" sz="1400" b="1" dirty="0" smtClean="0">
                <a:solidFill>
                  <a:schemeClr val="accent3"/>
                </a:solidFill>
                <a:effectLst>
                  <a:glow rad="127000">
                    <a:schemeClr val="bg1"/>
                  </a:glow>
                </a:effectLst>
              </a:rPr>
              <a:t>ork</a:t>
            </a:r>
            <a:r>
              <a:rPr lang="ja-JP" altLang="en-US" sz="1400" b="1" dirty="0" smtClean="0">
                <a:solidFill>
                  <a:schemeClr val="accent3"/>
                </a:solidFill>
                <a:effectLst>
                  <a:glow rad="127000">
                    <a:schemeClr val="bg1"/>
                  </a:glow>
                </a:effectLst>
              </a:rPr>
              <a:t>する</a:t>
            </a:r>
            <a:endParaRPr kumimoji="1" lang="en-US" altLang="ja-JP" sz="1400" b="1" dirty="0" smtClean="0">
              <a:solidFill>
                <a:schemeClr val="accent3"/>
              </a:solidFill>
              <a:effectLst>
                <a:glow rad="127000">
                  <a:schemeClr val="bg1"/>
                </a:glow>
              </a:effectLst>
            </a:endParaRPr>
          </a:p>
        </p:txBody>
      </p:sp>
      <p:sp>
        <p:nvSpPr>
          <p:cNvPr id="19" name="円柱 18"/>
          <p:cNvSpPr/>
          <p:nvPr/>
        </p:nvSpPr>
        <p:spPr bwMode="auto">
          <a:xfrm>
            <a:off x="1014298" y="3698322"/>
            <a:ext cx="212937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0" algn="ctr"/>
            <a:r>
              <a:rPr lang="ja-JP" altLang="en-US" sz="1600" b="1" dirty="0">
                <a:solidFill>
                  <a:schemeClr val="accent3"/>
                </a:solidFill>
                <a:effectLst>
                  <a:glow rad="127000">
                    <a:schemeClr val="bg1"/>
                  </a:glow>
                </a:effectLst>
              </a:rPr>
              <a:t>サンプル</a:t>
            </a:r>
            <a:endParaRPr lang="en-US" altLang="ja-JP" sz="1600" b="1" dirty="0">
              <a:solidFill>
                <a:schemeClr val="accent3"/>
              </a:solidFill>
              <a:effectLst>
                <a:glow rad="127000">
                  <a:schemeClr val="bg1"/>
                </a:glow>
              </a:effectLst>
            </a:endParaRPr>
          </a:p>
          <a:p>
            <a:pPr lvl="0" algn="ctr"/>
            <a:r>
              <a:rPr lang="ja-JP" altLang="en-US" sz="1600" b="1" dirty="0" smtClean="0">
                <a:solidFill>
                  <a:schemeClr val="accent3"/>
                </a:solidFill>
                <a:effectLst>
                  <a:glow rad="127000">
                    <a:schemeClr val="bg1"/>
                  </a:glow>
                </a:effectLst>
              </a:rPr>
              <a:t>アプリケーション</a:t>
            </a:r>
            <a:endParaRPr lang="ja-JP" altLang="en-US" sz="1600" b="1" dirty="0">
              <a:solidFill>
                <a:schemeClr val="accent3"/>
              </a:solidFill>
              <a:effectLst>
                <a:glow rad="127000">
                  <a:schemeClr val="bg1"/>
                </a:glow>
              </a:effectLst>
            </a:endParaRPr>
          </a:p>
        </p:txBody>
      </p:sp>
    </p:spTree>
    <p:extLst>
      <p:ext uri="{BB962C8B-B14F-4D97-AF65-F5344CB8AC3E}">
        <p14:creationId xmlns:p14="http://schemas.microsoft.com/office/powerpoint/2010/main" val="14615966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1"/>
            <a:ext cx="11713301" cy="5688633"/>
          </a:xfrm>
        </p:spPr>
        <p:txBody>
          <a:bodyPr>
            <a:normAutofit fontScale="92500" lnSpcReduction="10000"/>
          </a:bodyPr>
          <a:lstStyle/>
          <a:p>
            <a:r>
              <a:rPr kumimoji="1" lang="ja-JP" altLang="en-US" dirty="0" smtClean="0"/>
              <a:t>アプリケーションコード用リポジトリの準備</a:t>
            </a:r>
            <a:endParaRPr kumimoji="1" lang="en-US" altLang="ja-JP" dirty="0" smtClean="0"/>
          </a:p>
          <a:p>
            <a:pPr lvl="1"/>
            <a:r>
              <a:rPr lang="ja-JP" altLang="en-US" dirty="0" smtClean="0"/>
              <a:t>ブラウザにてサンプルアプリケーションの</a:t>
            </a:r>
            <a:r>
              <a:rPr lang="en-US" altLang="ja-JP" dirty="0" smtClean="0"/>
              <a:t>URL</a:t>
            </a:r>
            <a:r>
              <a:rPr lang="ja-JP" altLang="en-US" dirty="0" smtClean="0"/>
              <a:t>を表示します。</a:t>
            </a:r>
            <a:endParaRPr lang="en-US" altLang="ja-JP" dirty="0" smtClean="0"/>
          </a:p>
          <a:p>
            <a:pPr marL="555013" lvl="4" indent="0">
              <a:buNone/>
            </a:pPr>
            <a:r>
              <a:rPr lang="en-US" altLang="ja-JP" b="0" dirty="0" smtClean="0">
                <a:hlinkClick r:id="rId2"/>
              </a:rPr>
              <a:t>https</a:t>
            </a:r>
            <a:r>
              <a:rPr lang="en-US" altLang="ja-JP" b="0" dirty="0">
                <a:hlinkClick r:id="rId2"/>
              </a:rPr>
              <a:t>://</a:t>
            </a:r>
            <a:r>
              <a:rPr lang="en-US" altLang="ja-JP" b="0" dirty="0" smtClean="0">
                <a:hlinkClick r:id="rId2"/>
              </a:rPr>
              <a:t>github.com/exastro-suite/epoch-sample-app</a:t>
            </a:r>
            <a:endParaRPr lang="en-US" altLang="ja-JP" b="0" dirty="0" smtClean="0"/>
          </a:p>
          <a:p>
            <a:pPr marL="555013" lvl="4" indent="0">
              <a:buNone/>
            </a:pPr>
            <a:endParaRPr lang="en-US" altLang="ja-JP" b="0" dirty="0"/>
          </a:p>
          <a:p>
            <a:pPr marL="351450" lvl="1" indent="-171450"/>
            <a:r>
              <a:rPr lang="ja-JP" altLang="en-US" dirty="0" smtClean="0"/>
              <a:t>サンプルアプリケーションの画面から「</a:t>
            </a:r>
            <a:r>
              <a:rPr lang="en-US" altLang="ja-JP" dirty="0" smtClean="0"/>
              <a:t>Fork</a:t>
            </a:r>
            <a:r>
              <a:rPr lang="ja-JP" altLang="en-US" dirty="0" smtClean="0"/>
              <a:t>」を押下して、アプリケーションコード用</a:t>
            </a:r>
            <a:r>
              <a:rPr lang="ja-JP" altLang="en-US" dirty="0"/>
              <a:t>リポジトリ</a:t>
            </a:r>
            <a:r>
              <a:rPr lang="ja-JP" altLang="en-US" dirty="0" smtClean="0"/>
              <a:t>を作成します。</a:t>
            </a:r>
            <a:endParaRPr lang="en-US" altLang="ja-JP" dirty="0" smtClean="0"/>
          </a:p>
          <a:p>
            <a:pPr marL="396000" lvl="3" indent="0">
              <a:buNone/>
            </a:pPr>
            <a:r>
              <a:rPr lang="ja-JP" altLang="en-US" dirty="0" smtClean="0"/>
              <a:t>（「</a:t>
            </a:r>
            <a:r>
              <a:rPr lang="en-US" altLang="ja-JP" dirty="0" smtClean="0"/>
              <a:t>Fork</a:t>
            </a:r>
            <a:r>
              <a:rPr lang="ja-JP" altLang="en-US" dirty="0" smtClean="0"/>
              <a:t>」押下後に</a:t>
            </a:r>
            <a:r>
              <a:rPr lang="en-US" altLang="ja-JP" dirty="0" smtClean="0"/>
              <a:t>GitHub</a:t>
            </a:r>
            <a:r>
              <a:rPr lang="ja-JP" altLang="en-US" dirty="0" smtClean="0"/>
              <a:t>のサインインを求められたときはご自身の</a:t>
            </a:r>
            <a:r>
              <a:rPr lang="en-US" altLang="ja-JP" dirty="0" smtClean="0"/>
              <a:t>GitHub</a:t>
            </a:r>
            <a:r>
              <a:rPr lang="ja-JP" altLang="en-US" dirty="0" smtClean="0"/>
              <a:t>アカウントでサインインしてください）</a:t>
            </a:r>
            <a:endParaRPr lang="en-US" altLang="ja-JP" b="0" dirty="0" smtClean="0"/>
          </a:p>
          <a:p>
            <a:pPr marL="180000" lvl="1" indent="0">
              <a:buNone/>
            </a:pPr>
            <a:endParaRPr lang="en-US" altLang="ja-JP" dirty="0" smtClean="0"/>
          </a:p>
          <a:p>
            <a:pPr marL="180000" lvl="1" indent="0">
              <a:buNone/>
            </a:pPr>
            <a:endParaRPr lang="en-US" altLang="ja-JP" dirty="0"/>
          </a:p>
          <a:p>
            <a:pPr marL="180000" lvl="1" indent="0">
              <a:buNone/>
            </a:pPr>
            <a:endParaRPr lang="en-US" altLang="ja-JP" dirty="0" smtClean="0"/>
          </a:p>
          <a:p>
            <a:pPr marL="180000" lvl="1" indent="0">
              <a:buNone/>
            </a:pPr>
            <a:endParaRPr lang="en-US" altLang="ja-JP" dirty="0"/>
          </a:p>
          <a:p>
            <a:pPr marL="180000" lvl="1" indent="0">
              <a:buNone/>
            </a:pPr>
            <a:endParaRPr lang="en-US" altLang="ja-JP" dirty="0" smtClean="0"/>
          </a:p>
          <a:p>
            <a:pPr marL="180000" lvl="1" indent="0">
              <a:buNone/>
            </a:pPr>
            <a:endParaRPr lang="en-US" altLang="ja-JP" dirty="0"/>
          </a:p>
          <a:p>
            <a:pPr lvl="1"/>
            <a:endParaRPr lang="en-US" altLang="ja-JP" dirty="0" smtClean="0"/>
          </a:p>
          <a:p>
            <a:pPr lvl="1"/>
            <a:r>
              <a:rPr lang="ja-JP" altLang="en-US" dirty="0" smtClean="0"/>
              <a:t>アプリケーションコード用リポジトリ</a:t>
            </a:r>
            <a:r>
              <a:rPr lang="ja-JP" altLang="en-US" dirty="0"/>
              <a:t>の</a:t>
            </a:r>
            <a:r>
              <a:rPr lang="en-US" altLang="ja-JP" dirty="0" smtClean="0"/>
              <a:t>clone</a:t>
            </a:r>
          </a:p>
          <a:p>
            <a:pPr marL="180000" lvl="1" indent="0">
              <a:buNone/>
            </a:pPr>
            <a:r>
              <a:rPr lang="ja-JP" altLang="en-US" dirty="0" smtClean="0"/>
              <a:t>　アプリケーションコード用</a:t>
            </a:r>
            <a:r>
              <a:rPr lang="ja-JP" altLang="en-US" dirty="0"/>
              <a:t>リポジトリを</a:t>
            </a:r>
            <a:r>
              <a:rPr lang="en-US" altLang="ja-JP" dirty="0" smtClean="0"/>
              <a:t>PC</a:t>
            </a:r>
            <a:r>
              <a:rPr lang="ja-JP" altLang="en-US" dirty="0" smtClean="0"/>
              <a:t>環境に</a:t>
            </a:r>
            <a:r>
              <a:rPr lang="en-US" altLang="ja-JP" dirty="0"/>
              <a:t>clone</a:t>
            </a:r>
            <a:r>
              <a:rPr lang="ja-JP" altLang="en-US" dirty="0"/>
              <a:t>します。</a:t>
            </a:r>
            <a:endParaRPr lang="en-US" altLang="ja-JP" dirty="0" smtClean="0"/>
          </a:p>
          <a:p>
            <a:pPr marL="180000" lvl="1" indent="0">
              <a:buNone/>
            </a:pPr>
            <a:r>
              <a:rPr lang="ja-JP" altLang="en-US" dirty="0"/>
              <a:t>　</a:t>
            </a:r>
            <a:r>
              <a:rPr lang="ja-JP" altLang="en-US" dirty="0" smtClean="0"/>
              <a:t>例としてコマンドプロンプトでは、以下の通りとなります。</a:t>
            </a:r>
            <a:endParaRPr lang="en-US" altLang="ja-JP" dirty="0" smtClean="0"/>
          </a:p>
          <a:p>
            <a:pPr marL="180000" lvl="1" indent="0">
              <a:buNone/>
            </a:pPr>
            <a:endParaRPr lang="en-US" altLang="ja-JP" dirty="0" smtClean="0"/>
          </a:p>
          <a:p>
            <a:pPr marL="180000" lvl="1" indent="0">
              <a:buNone/>
            </a:pPr>
            <a:r>
              <a:rPr lang="ja-JP" altLang="en-US" dirty="0" smtClean="0"/>
              <a:t>　</a:t>
            </a:r>
            <a:endParaRPr lang="en-US" altLang="ja-JP" dirty="0" smtClean="0"/>
          </a:p>
          <a:p>
            <a:pPr marL="180000" lvl="1" indent="0">
              <a:buNone/>
            </a:pPr>
            <a:endParaRPr lang="en-US" altLang="ja-JP" dirty="0" smtClean="0"/>
          </a:p>
          <a:p>
            <a:pPr marL="180000" lvl="1" indent="0">
              <a:buNone/>
            </a:pPr>
            <a:endParaRPr lang="en-US" altLang="ja-JP" dirty="0"/>
          </a:p>
          <a:p>
            <a:pPr marL="180000" lvl="1" indent="0">
              <a:buNone/>
            </a:pPr>
            <a:r>
              <a:rPr lang="ja-JP" altLang="en-US" dirty="0" smtClean="0"/>
              <a:t>　ここ</a:t>
            </a:r>
            <a:r>
              <a:rPr lang="ja-JP" altLang="en-US" dirty="0"/>
              <a:t>で</a:t>
            </a:r>
            <a:r>
              <a:rPr lang="en-US" altLang="ja-JP" dirty="0"/>
              <a:t>clone</a:t>
            </a:r>
            <a:r>
              <a:rPr lang="ja-JP" altLang="en-US" dirty="0"/>
              <a:t>したソースコードを使って、チュートリアル</a:t>
            </a:r>
            <a:r>
              <a:rPr lang="ja-JP" altLang="en-US" dirty="0" smtClean="0"/>
              <a:t>を行います。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smtClean="0"/>
              <a:t>リポジトリ準備</a:t>
            </a:r>
            <a:r>
              <a:rPr lang="en-US" altLang="ja-JP" b="1" dirty="0" smtClean="0"/>
              <a:t>(</a:t>
            </a:r>
            <a:r>
              <a:rPr lang="en-US" altLang="ja-JP" b="1" dirty="0"/>
              <a:t>2</a:t>
            </a:r>
            <a:r>
              <a:rPr lang="en-US" altLang="ja-JP" b="1" dirty="0" smtClean="0"/>
              <a:t>/4)</a:t>
            </a:r>
            <a:endParaRPr kumimoji="1" lang="ja-JP" altLang="en-US" b="1" dirty="0"/>
          </a:p>
        </p:txBody>
      </p:sp>
      <p:pic>
        <p:nvPicPr>
          <p:cNvPr id="2" name="図 1"/>
          <p:cNvPicPr>
            <a:picLocks noChangeAspect="1"/>
          </p:cNvPicPr>
          <p:nvPr/>
        </p:nvPicPr>
        <p:blipFill>
          <a:blip r:embed="rId3"/>
          <a:stretch>
            <a:fillRect/>
          </a:stretch>
        </p:blipFill>
        <p:spPr>
          <a:xfrm>
            <a:off x="767408" y="2348880"/>
            <a:ext cx="6407409" cy="1537550"/>
          </a:xfrm>
          <a:prstGeom prst="rect">
            <a:avLst/>
          </a:prstGeom>
        </p:spPr>
      </p:pic>
      <p:sp>
        <p:nvSpPr>
          <p:cNvPr id="4" name="角丸四角形 3"/>
          <p:cNvSpPr/>
          <p:nvPr/>
        </p:nvSpPr>
        <p:spPr bwMode="auto">
          <a:xfrm>
            <a:off x="6312024" y="2721578"/>
            <a:ext cx="576064"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0" name="表 9"/>
          <p:cNvGraphicFramePr>
            <a:graphicFrameLocks noGrp="1"/>
          </p:cNvGraphicFramePr>
          <p:nvPr>
            <p:extLst/>
          </p:nvPr>
        </p:nvGraphicFramePr>
        <p:xfrm>
          <a:off x="695400" y="4941168"/>
          <a:ext cx="11161240" cy="100584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&gt;</a:t>
                      </a:r>
                      <a:endParaRPr kumimoji="1" lang="en-US" altLang="ja-JP" sz="1200" dirty="0">
                        <a:solidFill>
                          <a:schemeClr val="bg1"/>
                        </a:solidFill>
                        <a:latin typeface="Consolas" panose="020B0609020204030204" pitchFamily="49" charset="0"/>
                      </a:endParaRP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 cd "[clone</a:t>
                      </a:r>
                      <a:r>
                        <a:rPr lang="ja-JP" altLang="en-US" sz="1200" b="0" dirty="0" smtClean="0">
                          <a:solidFill>
                            <a:schemeClr val="bg1"/>
                          </a:solidFill>
                          <a:latin typeface="Consolas" panose="020B0609020204030204" pitchFamily="49" charset="0"/>
                        </a:rPr>
                        <a:t>先のフォルダ</a:t>
                      </a:r>
                      <a:r>
                        <a:rPr lang="en-US" altLang="ja-JP" sz="1200" b="0" dirty="0" smtClean="0">
                          <a:solidFill>
                            <a:schemeClr val="bg1"/>
                          </a:solidFill>
                          <a:latin typeface="Consolas" panose="020B0609020204030204" pitchFamily="49" charset="0"/>
                        </a:rPr>
                        <a:t>]"</a:t>
                      </a:r>
                    </a:p>
                    <a:p>
                      <a:pPr algn="l"/>
                      <a:r>
                        <a:rPr lang="ja-JP" altLang="en-US" sz="1200" b="0" baseline="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clone https://github.com/[Github</a:t>
                      </a:r>
                      <a:r>
                        <a:rPr lang="ja-JP" altLang="en-US" sz="1200" b="0" dirty="0" smtClean="0">
                          <a:solidFill>
                            <a:schemeClr val="bg1"/>
                          </a:solidFill>
                          <a:latin typeface="Consolas" panose="020B0609020204030204" pitchFamily="49" charset="0"/>
                        </a:rPr>
                        <a:t>のアカウント名</a:t>
                      </a:r>
                      <a:r>
                        <a:rPr lang="en-US" altLang="ja-JP" sz="1200" b="0" dirty="0" smtClean="0">
                          <a:solidFill>
                            <a:schemeClr val="bg1"/>
                          </a:solidFill>
                          <a:latin typeface="Consolas" panose="020B0609020204030204" pitchFamily="49" charset="0"/>
                        </a:rPr>
                        <a:t>]/epoch-sample-</a:t>
                      </a:r>
                      <a:r>
                        <a:rPr lang="en-US" altLang="ja-JP" sz="1200" b="0" dirty="0" err="1" smtClean="0">
                          <a:solidFill>
                            <a:schemeClr val="bg1"/>
                          </a:solidFill>
                          <a:latin typeface="Consolas" panose="020B0609020204030204" pitchFamily="49" charset="0"/>
                        </a:rPr>
                        <a:t>app.git</a:t>
                      </a:r>
                      <a:endParaRPr lang="en-US" altLang="ja-JP" sz="1200" b="0" dirty="0" smtClean="0">
                        <a:solidFill>
                          <a:schemeClr val="bg1"/>
                        </a:solidFill>
                        <a:latin typeface="Consolas" panose="020B0609020204030204" pitchFamily="49" charset="0"/>
                      </a:endParaRPr>
                    </a:p>
                    <a:p>
                      <a:pPr algn="l"/>
                      <a:r>
                        <a:rPr lang="ja-JP" altLang="en-US" sz="1200" b="0" dirty="0" smtClean="0">
                          <a:solidFill>
                            <a:schemeClr val="bg1"/>
                          </a:solidFill>
                          <a:latin typeface="Consolas" panose="020B0609020204030204" pitchFamily="49" charset="0"/>
                        </a:rPr>
                        <a:t> </a:t>
                      </a:r>
                      <a:r>
                        <a:rPr lang="en-US" altLang="ja-JP" sz="1200" b="0" dirty="0" smtClean="0">
                          <a:solidFill>
                            <a:schemeClr val="bg1"/>
                          </a:solidFill>
                          <a:latin typeface="Consolas" panose="020B0609020204030204" pitchFamily="49" charset="0"/>
                        </a:rPr>
                        <a:t>cd epoch-sample-app</a:t>
                      </a:r>
                    </a:p>
                    <a:p>
                      <a:pPr algn="l"/>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config</a:t>
                      </a:r>
                      <a:r>
                        <a:rPr lang="en-US" altLang="ja-JP" sz="1200" b="0" dirty="0" smtClean="0">
                          <a:solidFill>
                            <a:schemeClr val="bg1"/>
                          </a:solidFill>
                          <a:latin typeface="Consolas" panose="020B0609020204030204" pitchFamily="49" charset="0"/>
                        </a:rPr>
                        <a:t> user.name "[GitHub</a:t>
                      </a:r>
                      <a:r>
                        <a:rPr lang="ja-JP" altLang="en-US" sz="1200" b="0" dirty="0" smtClean="0">
                          <a:solidFill>
                            <a:schemeClr val="bg1"/>
                          </a:solidFill>
                          <a:latin typeface="Consolas" panose="020B0609020204030204" pitchFamily="49" charset="0"/>
                        </a:rPr>
                        <a:t>のユーザ名</a:t>
                      </a:r>
                      <a:r>
                        <a:rPr lang="en-US" altLang="ja-JP" sz="1200" b="0" dirty="0" smtClean="0">
                          <a:solidFill>
                            <a:schemeClr val="bg1"/>
                          </a:solidFill>
                          <a:latin typeface="Consolas" panose="020B0609020204030204" pitchFamily="49" charset="0"/>
                        </a:rPr>
                        <a:t>]"</a:t>
                      </a:r>
                    </a:p>
                    <a:p>
                      <a:pPr algn="l"/>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config</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user.email</a:t>
                      </a:r>
                      <a:r>
                        <a:rPr lang="en-US" altLang="ja-JP" sz="1200" b="0" dirty="0" smtClean="0">
                          <a:solidFill>
                            <a:schemeClr val="bg1"/>
                          </a:solidFill>
                          <a:latin typeface="Consolas" panose="020B0609020204030204" pitchFamily="49" charset="0"/>
                        </a:rPr>
                        <a:t> "[GitHub</a:t>
                      </a:r>
                      <a:r>
                        <a:rPr lang="ja-JP" altLang="en-US" sz="1200" b="0" dirty="0" smtClean="0">
                          <a:solidFill>
                            <a:schemeClr val="bg1"/>
                          </a:solidFill>
                          <a:latin typeface="Consolas" panose="020B0609020204030204" pitchFamily="49" charset="0"/>
                        </a:rPr>
                        <a:t>の</a:t>
                      </a:r>
                      <a:r>
                        <a:rPr lang="en-US" altLang="ja-JP" sz="1200" b="0" dirty="0" smtClean="0">
                          <a:solidFill>
                            <a:schemeClr val="bg1"/>
                          </a:solidFill>
                          <a:latin typeface="Consolas" panose="020B0609020204030204" pitchFamily="49" charset="0"/>
                        </a:rPr>
                        <a:t>email</a:t>
                      </a:r>
                      <a:r>
                        <a:rPr lang="ja-JP" altLang="en-US" sz="1200" b="0" dirty="0" smtClean="0">
                          <a:solidFill>
                            <a:schemeClr val="bg1"/>
                          </a:solidFill>
                          <a:latin typeface="Consolas" panose="020B0609020204030204" pitchFamily="49" charset="0"/>
                        </a:rPr>
                        <a:t>アドレス</a:t>
                      </a:r>
                      <a:r>
                        <a:rPr lang="en-US"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1697035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4968618"/>
          </a:xfrm>
        </p:spPr>
        <p:txBody>
          <a:bodyPr>
            <a:normAutofit/>
          </a:bodyPr>
          <a:lstStyle/>
          <a:p>
            <a:r>
              <a:rPr lang="en-US" altLang="ja-JP" dirty="0" err="1" smtClean="0"/>
              <a:t>Git</a:t>
            </a:r>
            <a:r>
              <a:rPr lang="ja-JP" altLang="en-US" dirty="0" smtClean="0"/>
              <a:t>トークンの払い出し</a:t>
            </a:r>
            <a:endParaRPr kumimoji="1" lang="en-US" altLang="ja-JP" dirty="0" smtClean="0"/>
          </a:p>
          <a:p>
            <a:pPr lvl="1"/>
            <a:r>
              <a:rPr lang="ja-JP" altLang="en-US" dirty="0" smtClean="0"/>
              <a:t>ブラウザにて自身の</a:t>
            </a:r>
            <a:r>
              <a:rPr lang="en-US" altLang="ja-JP" dirty="0" smtClean="0"/>
              <a:t>GitHub</a:t>
            </a:r>
            <a:r>
              <a:rPr lang="ja-JP" altLang="en-US" dirty="0" smtClean="0"/>
              <a:t>のアカウントで</a:t>
            </a:r>
            <a:r>
              <a:rPr lang="en-US" altLang="ja-JP" dirty="0" smtClean="0"/>
              <a:t>GitHub</a:t>
            </a:r>
            <a:r>
              <a:rPr lang="ja-JP" altLang="en-US" dirty="0" smtClean="0"/>
              <a:t>にサインインします。</a:t>
            </a:r>
            <a:endParaRPr lang="en-US" altLang="ja-JP" dirty="0" smtClean="0"/>
          </a:p>
          <a:p>
            <a:pPr lvl="1"/>
            <a:r>
              <a:rPr lang="ja-JP" altLang="en-US" dirty="0" smtClean="0"/>
              <a:t>アカウントメニューから</a:t>
            </a:r>
            <a:r>
              <a:rPr lang="en-US" altLang="ja-JP" dirty="0" smtClean="0"/>
              <a:t>Settings</a:t>
            </a:r>
            <a:r>
              <a:rPr lang="ja-JP" altLang="en-US" dirty="0" smtClean="0"/>
              <a:t>を選択します。</a:t>
            </a:r>
            <a:endParaRPr lang="en-US" altLang="ja-JP" dirty="0" smtClean="0"/>
          </a:p>
          <a:p>
            <a:pPr lvl="1"/>
            <a:r>
              <a:rPr lang="en-US" altLang="ja-JP" dirty="0" smtClean="0"/>
              <a:t>Account settings</a:t>
            </a:r>
            <a:r>
              <a:rPr lang="ja-JP" altLang="en-US" dirty="0" smtClean="0"/>
              <a:t>画面から</a:t>
            </a:r>
            <a:r>
              <a:rPr lang="en-US" altLang="ja-JP" dirty="0" smtClean="0"/>
              <a:t>Developer settings</a:t>
            </a:r>
            <a:r>
              <a:rPr lang="ja-JP" altLang="en-US" dirty="0" smtClean="0"/>
              <a:t>メニューを選択</a:t>
            </a:r>
            <a:r>
              <a:rPr lang="ja-JP" altLang="en-US" dirty="0"/>
              <a:t>します</a:t>
            </a:r>
            <a:r>
              <a:rPr lang="ja-JP" altLang="en-US" dirty="0" smtClean="0"/>
              <a:t>。</a:t>
            </a:r>
            <a:endParaRPr lang="en-US" altLang="ja-JP" dirty="0" smtClean="0"/>
          </a:p>
          <a:p>
            <a:pPr lvl="1"/>
            <a:r>
              <a:rPr lang="en-US" altLang="ja-JP" dirty="0" smtClean="0"/>
              <a:t>Developer settings</a:t>
            </a:r>
            <a:r>
              <a:rPr lang="ja-JP" altLang="en-US" dirty="0" smtClean="0"/>
              <a:t>画面から</a:t>
            </a:r>
            <a:r>
              <a:rPr lang="en-US" altLang="ja-JP" dirty="0" smtClean="0"/>
              <a:t>Personal access tokens</a:t>
            </a:r>
            <a:r>
              <a:rPr lang="ja-JP" altLang="en-US" dirty="0" smtClean="0"/>
              <a:t>メニューを選択し、</a:t>
            </a:r>
            <a:r>
              <a:rPr lang="en-US" altLang="ja-JP" dirty="0" smtClean="0"/>
              <a:t>Generate new token</a:t>
            </a:r>
            <a:r>
              <a:rPr lang="ja-JP" altLang="en-US" dirty="0" smtClean="0"/>
              <a:t>ボタンを選択します。</a:t>
            </a:r>
            <a:endParaRPr lang="en-US" altLang="ja-JP" dirty="0" smtClean="0"/>
          </a:p>
          <a:p>
            <a:pPr lvl="1"/>
            <a:r>
              <a:rPr lang="en-US" altLang="ja-JP" dirty="0" smtClean="0"/>
              <a:t>New personal access token</a:t>
            </a:r>
            <a:r>
              <a:rPr lang="ja-JP" altLang="en-US" dirty="0" smtClean="0"/>
              <a:t>画面で</a:t>
            </a:r>
            <a:r>
              <a:rPr lang="en-US" altLang="ja-JP" dirty="0" smtClean="0"/>
              <a:t>Note</a:t>
            </a:r>
            <a:r>
              <a:rPr lang="ja-JP" altLang="en-US" sz="1050" dirty="0" smtClean="0"/>
              <a:t>（任意の名称）</a:t>
            </a:r>
            <a:r>
              <a:rPr lang="ja-JP" altLang="en-US" dirty="0" smtClean="0"/>
              <a:t>、</a:t>
            </a:r>
            <a:r>
              <a:rPr lang="en-US" altLang="ja-JP" dirty="0"/>
              <a:t>Select </a:t>
            </a:r>
            <a:r>
              <a:rPr lang="en-US" altLang="ja-JP" dirty="0" smtClean="0"/>
              <a:t>scopes</a:t>
            </a:r>
            <a:r>
              <a:rPr lang="ja-JP" altLang="en-US" dirty="0" smtClean="0"/>
              <a:t>を全て選択し、</a:t>
            </a:r>
            <a:r>
              <a:rPr lang="en-US" altLang="ja-JP" dirty="0" smtClean="0"/>
              <a:t>Generate token</a:t>
            </a:r>
            <a:r>
              <a:rPr lang="ja-JP" altLang="en-US" dirty="0"/>
              <a:t>ボタンを選択します</a:t>
            </a:r>
            <a:r>
              <a:rPr lang="ja-JP" altLang="en-US" dirty="0" smtClean="0"/>
              <a:t>。</a:t>
            </a:r>
            <a:endParaRPr lang="en-US" altLang="ja-JP" dirty="0" smtClean="0"/>
          </a:p>
          <a:p>
            <a:pPr lvl="1"/>
            <a:r>
              <a:rPr lang="ja-JP" altLang="en-US" dirty="0" smtClean="0"/>
              <a:t>表示されたトークン </a:t>
            </a:r>
            <a:r>
              <a:rPr lang="en-US" altLang="ja-JP" dirty="0" smtClean="0"/>
              <a:t>(</a:t>
            </a:r>
            <a:r>
              <a:rPr lang="en-US" altLang="ja-JP" dirty="0" err="1"/>
              <a:t>ghp</a:t>
            </a:r>
            <a:r>
              <a:rPr lang="en-US" altLang="ja-JP" dirty="0" smtClean="0"/>
              <a:t>_***)</a:t>
            </a:r>
            <a:r>
              <a:rPr lang="ja-JP" altLang="en-US" dirty="0" smtClean="0"/>
              <a:t> を後に使用しますので</a:t>
            </a:r>
            <a:r>
              <a:rPr lang="ja-JP" altLang="en-US" dirty="0"/>
              <a:t>控えてください</a:t>
            </a:r>
            <a:r>
              <a:rPr lang="ja-JP" altLang="en-US" dirty="0" smtClean="0"/>
              <a:t>。</a:t>
            </a:r>
            <a:endParaRPr lang="en-US" altLang="ja-JP" dirty="0" smtClean="0"/>
          </a:p>
          <a:p>
            <a:pPr marL="180000" lvl="1" indent="0">
              <a:buNone/>
            </a:pPr>
            <a:r>
              <a:rPr lang="ja-JP" altLang="en-US" dirty="0"/>
              <a:t>　</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a:t>リポジトリ準備</a:t>
            </a:r>
            <a:r>
              <a:rPr lang="en-US" altLang="ja-JP" b="1" dirty="0" smtClean="0"/>
              <a:t>(</a:t>
            </a:r>
            <a:r>
              <a:rPr lang="en-US" altLang="ja-JP" b="1" dirty="0"/>
              <a:t>3</a:t>
            </a:r>
            <a:r>
              <a:rPr lang="en-US" altLang="ja-JP" b="1" dirty="0" smtClean="0"/>
              <a:t>/4)</a:t>
            </a:r>
            <a:endParaRPr kumimoji="1" lang="ja-JP" altLang="en-US" dirty="0"/>
          </a:p>
        </p:txBody>
      </p:sp>
      <p:pic>
        <p:nvPicPr>
          <p:cNvPr id="7" name="図 6"/>
          <p:cNvPicPr>
            <a:picLocks noChangeAspect="1"/>
          </p:cNvPicPr>
          <p:nvPr/>
        </p:nvPicPr>
        <p:blipFill rotWithShape="1">
          <a:blip r:embed="rId2"/>
          <a:srcRect l="73218" t="1" b="49194"/>
          <a:stretch/>
        </p:blipFill>
        <p:spPr>
          <a:xfrm>
            <a:off x="266895" y="3233376"/>
            <a:ext cx="1431103" cy="1350130"/>
          </a:xfrm>
          <a:prstGeom prst="rect">
            <a:avLst/>
          </a:prstGeom>
        </p:spPr>
      </p:pic>
      <p:sp>
        <p:nvSpPr>
          <p:cNvPr id="4" name="角丸四角形 3"/>
          <p:cNvSpPr/>
          <p:nvPr/>
        </p:nvSpPr>
        <p:spPr bwMode="auto">
          <a:xfrm>
            <a:off x="1165328" y="3233379"/>
            <a:ext cx="374972"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3"/>
          <a:srcRect b="55987"/>
          <a:stretch/>
        </p:blipFill>
        <p:spPr>
          <a:xfrm>
            <a:off x="2142207" y="3215692"/>
            <a:ext cx="1433513" cy="1224134"/>
          </a:xfrm>
          <a:prstGeom prst="rect">
            <a:avLst/>
          </a:prstGeom>
        </p:spPr>
      </p:pic>
      <p:pic>
        <p:nvPicPr>
          <p:cNvPr id="10" name="図 9"/>
          <p:cNvPicPr>
            <a:picLocks noChangeAspect="1"/>
          </p:cNvPicPr>
          <p:nvPr/>
        </p:nvPicPr>
        <p:blipFill rotWithShape="1">
          <a:blip r:embed="rId4"/>
          <a:srcRect t="47075" r="1513" b="19738"/>
          <a:stretch/>
        </p:blipFill>
        <p:spPr>
          <a:xfrm>
            <a:off x="2132416" y="4484833"/>
            <a:ext cx="1440167" cy="888383"/>
          </a:xfrm>
          <a:prstGeom prst="rect">
            <a:avLst/>
          </a:prstGeom>
        </p:spPr>
      </p:pic>
      <p:sp>
        <p:nvSpPr>
          <p:cNvPr id="11" name="角丸四角形 10"/>
          <p:cNvSpPr/>
          <p:nvPr/>
        </p:nvSpPr>
        <p:spPr bwMode="auto">
          <a:xfrm>
            <a:off x="2359532" y="4797151"/>
            <a:ext cx="1006447" cy="18821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右矢印 11"/>
          <p:cNvSpPr/>
          <p:nvPr/>
        </p:nvSpPr>
        <p:spPr bwMode="auto">
          <a:xfrm>
            <a:off x="1730710" y="3534362"/>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rotWithShape="1">
          <a:blip r:embed="rId5"/>
          <a:srcRect l="1" r="6468"/>
          <a:stretch/>
        </p:blipFill>
        <p:spPr>
          <a:xfrm>
            <a:off x="4091953" y="3233376"/>
            <a:ext cx="4249511" cy="1170146"/>
          </a:xfrm>
          <a:prstGeom prst="rect">
            <a:avLst/>
          </a:prstGeom>
        </p:spPr>
      </p:pic>
      <p:sp>
        <p:nvSpPr>
          <p:cNvPr id="14" name="右矢印 13"/>
          <p:cNvSpPr/>
          <p:nvPr/>
        </p:nvSpPr>
        <p:spPr bwMode="auto">
          <a:xfrm>
            <a:off x="3647728" y="3540994"/>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 15"/>
          <p:cNvSpPr/>
          <p:nvPr/>
        </p:nvSpPr>
        <p:spPr bwMode="auto">
          <a:xfrm>
            <a:off x="4337255" y="4160965"/>
            <a:ext cx="997140" cy="18835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 16"/>
          <p:cNvSpPr/>
          <p:nvPr/>
        </p:nvSpPr>
        <p:spPr bwMode="auto">
          <a:xfrm>
            <a:off x="7677061" y="3789040"/>
            <a:ext cx="499493" cy="21055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9" name="図 18"/>
          <p:cNvPicPr>
            <a:picLocks noChangeAspect="1"/>
          </p:cNvPicPr>
          <p:nvPr/>
        </p:nvPicPr>
        <p:blipFill rotWithShape="1">
          <a:blip r:embed="rId6"/>
          <a:srcRect t="19523" r="11613" b="21909"/>
          <a:stretch/>
        </p:blipFill>
        <p:spPr>
          <a:xfrm>
            <a:off x="4095156" y="4459416"/>
            <a:ext cx="4243106" cy="1456015"/>
          </a:xfrm>
          <a:prstGeom prst="rect">
            <a:avLst/>
          </a:prstGeom>
        </p:spPr>
      </p:pic>
      <p:pic>
        <p:nvPicPr>
          <p:cNvPr id="20" name="図 19"/>
          <p:cNvPicPr>
            <a:picLocks noChangeAspect="1"/>
          </p:cNvPicPr>
          <p:nvPr/>
        </p:nvPicPr>
        <p:blipFill rotWithShape="1">
          <a:blip r:embed="rId7"/>
          <a:srcRect t="62474" r="11778" b="21967"/>
          <a:stretch/>
        </p:blipFill>
        <p:spPr>
          <a:xfrm>
            <a:off x="4093148" y="5949280"/>
            <a:ext cx="4247123" cy="388856"/>
          </a:xfrm>
          <a:prstGeom prst="rect">
            <a:avLst/>
          </a:prstGeom>
        </p:spPr>
      </p:pic>
      <p:sp>
        <p:nvSpPr>
          <p:cNvPr id="21" name="角丸四角形 20"/>
          <p:cNvSpPr/>
          <p:nvPr/>
        </p:nvSpPr>
        <p:spPr bwMode="auto">
          <a:xfrm>
            <a:off x="5328719" y="4786125"/>
            <a:ext cx="2969837" cy="1100182"/>
          </a:xfrm>
          <a:prstGeom prst="roundRect">
            <a:avLst>
              <a:gd name="adj" fmla="val 11157"/>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5375920" y="5980943"/>
            <a:ext cx="611342" cy="26255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3" name="図 22"/>
          <p:cNvPicPr>
            <a:picLocks noChangeAspect="1"/>
          </p:cNvPicPr>
          <p:nvPr/>
        </p:nvPicPr>
        <p:blipFill rotWithShape="1">
          <a:blip r:embed="rId2"/>
          <a:srcRect l="73218" t="72845"/>
          <a:stretch/>
        </p:blipFill>
        <p:spPr>
          <a:xfrm>
            <a:off x="266895" y="4651578"/>
            <a:ext cx="1431103" cy="721638"/>
          </a:xfrm>
          <a:prstGeom prst="rect">
            <a:avLst/>
          </a:prstGeom>
        </p:spPr>
      </p:pic>
      <p:sp>
        <p:nvSpPr>
          <p:cNvPr id="8" name="角丸四角形 7"/>
          <p:cNvSpPr/>
          <p:nvPr/>
        </p:nvSpPr>
        <p:spPr bwMode="auto">
          <a:xfrm>
            <a:off x="570566" y="4923946"/>
            <a:ext cx="902347" cy="23324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4" name="図 23"/>
          <p:cNvPicPr>
            <a:picLocks noChangeAspect="1"/>
          </p:cNvPicPr>
          <p:nvPr/>
        </p:nvPicPr>
        <p:blipFill rotWithShape="1">
          <a:blip r:embed="rId8"/>
          <a:srcRect r="30714"/>
          <a:stretch/>
        </p:blipFill>
        <p:spPr>
          <a:xfrm>
            <a:off x="8599321" y="4464793"/>
            <a:ext cx="3323638" cy="1839058"/>
          </a:xfrm>
          <a:prstGeom prst="rect">
            <a:avLst/>
          </a:prstGeom>
        </p:spPr>
      </p:pic>
      <p:sp>
        <p:nvSpPr>
          <p:cNvPr id="25" name="角丸四角形 24"/>
          <p:cNvSpPr/>
          <p:nvPr/>
        </p:nvSpPr>
        <p:spPr bwMode="auto">
          <a:xfrm>
            <a:off x="9928494" y="6015945"/>
            <a:ext cx="1584176" cy="26255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右矢印 27"/>
          <p:cNvSpPr/>
          <p:nvPr/>
        </p:nvSpPr>
        <p:spPr bwMode="auto">
          <a:xfrm>
            <a:off x="8328248" y="5437274"/>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9" name="角丸四角形吹き出し 28"/>
          <p:cNvSpPr/>
          <p:nvPr/>
        </p:nvSpPr>
        <p:spPr bwMode="auto">
          <a:xfrm>
            <a:off x="10604356" y="5641542"/>
            <a:ext cx="899784" cy="244765"/>
          </a:xfrm>
          <a:prstGeom prst="wedgeRoundRectCallout">
            <a:avLst>
              <a:gd name="adj1" fmla="val -28368"/>
              <a:gd name="adj2" fmla="val 91104"/>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00" dirty="0" smtClean="0">
                <a:latin typeface="+mn-ea"/>
              </a:rPr>
              <a:t>トークン</a:t>
            </a:r>
          </a:p>
        </p:txBody>
      </p:sp>
      <p:sp>
        <p:nvSpPr>
          <p:cNvPr id="26" name="角丸四角形吹き出し 25"/>
          <p:cNvSpPr/>
          <p:nvPr/>
        </p:nvSpPr>
        <p:spPr bwMode="auto">
          <a:xfrm>
            <a:off x="293582" y="3861849"/>
            <a:ext cx="1272218" cy="291207"/>
          </a:xfrm>
          <a:prstGeom prst="wedgeRoundRectCallout">
            <a:avLst>
              <a:gd name="adj1" fmla="val 38349"/>
              <a:gd name="adj2" fmla="val -166696"/>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00" dirty="0" smtClean="0">
                <a:latin typeface="+mn-ea"/>
              </a:rPr>
              <a:t>アカウントメニュー</a:t>
            </a:r>
          </a:p>
        </p:txBody>
      </p:sp>
      <p:sp>
        <p:nvSpPr>
          <p:cNvPr id="18" name="右矢印 17"/>
          <p:cNvSpPr/>
          <p:nvPr/>
        </p:nvSpPr>
        <p:spPr bwMode="auto">
          <a:xfrm rot="5400000">
            <a:off x="6017745" y="4192347"/>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892825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4968618"/>
          </a:xfrm>
        </p:spPr>
        <p:txBody>
          <a:bodyPr>
            <a:normAutofit/>
          </a:bodyPr>
          <a:lstStyle/>
          <a:p>
            <a:r>
              <a:rPr kumimoji="1" lang="en-US" altLang="ja-JP" dirty="0" err="1" smtClean="0"/>
              <a:t>IaC</a:t>
            </a:r>
            <a:r>
              <a:rPr kumimoji="1" lang="ja-JP" altLang="en-US" dirty="0" smtClean="0"/>
              <a:t>用リポジトリの準備</a:t>
            </a:r>
            <a:endParaRPr kumimoji="1" lang="en-US" altLang="ja-JP" dirty="0" smtClean="0"/>
          </a:p>
          <a:p>
            <a:pPr marL="180000" lvl="1" indent="0">
              <a:buNone/>
            </a:pPr>
            <a:r>
              <a:rPr lang="en-US" altLang="ja-JP" dirty="0" smtClean="0"/>
              <a:t>Manifest</a:t>
            </a:r>
            <a:r>
              <a:rPr lang="ja-JP" altLang="en-US" dirty="0" smtClean="0"/>
              <a:t>を</a:t>
            </a:r>
            <a:r>
              <a:rPr lang="ja-JP" altLang="en-US" dirty="0"/>
              <a:t>格納する</a:t>
            </a:r>
            <a:r>
              <a:rPr lang="en-US" altLang="ja-JP" dirty="0" err="1"/>
              <a:t>Git</a:t>
            </a:r>
            <a:r>
              <a:rPr lang="ja-JP" altLang="en-US" dirty="0"/>
              <a:t>リポジトリ</a:t>
            </a:r>
            <a:r>
              <a:rPr lang="ja-JP" altLang="en-US" dirty="0" smtClean="0"/>
              <a:t>を２つ用意</a:t>
            </a:r>
            <a:r>
              <a:rPr lang="ja-JP" altLang="en-US" dirty="0"/>
              <a:t>します</a:t>
            </a:r>
            <a:r>
              <a:rPr lang="ja-JP" altLang="en-US" dirty="0" smtClean="0"/>
              <a:t>。</a:t>
            </a:r>
            <a:endParaRPr lang="en-US" altLang="ja-JP" dirty="0" smtClean="0"/>
          </a:p>
          <a:p>
            <a:pPr lvl="1"/>
            <a:r>
              <a:rPr lang="ja-JP" altLang="en-US" dirty="0"/>
              <a:t>ブラウザにて自身の</a:t>
            </a:r>
            <a:r>
              <a:rPr lang="en-US" altLang="ja-JP" dirty="0"/>
              <a:t>GitHub</a:t>
            </a:r>
            <a:r>
              <a:rPr lang="ja-JP" altLang="en-US" dirty="0"/>
              <a:t>のアカウントで</a:t>
            </a:r>
            <a:r>
              <a:rPr lang="en-US" altLang="ja-JP" dirty="0"/>
              <a:t>GitHub</a:t>
            </a:r>
            <a:r>
              <a:rPr lang="ja-JP" altLang="en-US" dirty="0"/>
              <a:t>にサインインします。</a:t>
            </a:r>
            <a:endParaRPr lang="en-US" altLang="ja-JP" dirty="0"/>
          </a:p>
          <a:p>
            <a:pPr lvl="1"/>
            <a:r>
              <a:rPr lang="ja-JP" altLang="en-US" dirty="0"/>
              <a:t>アカウントメニュー</a:t>
            </a:r>
            <a:r>
              <a:rPr lang="ja-JP" altLang="en-US" dirty="0" smtClean="0"/>
              <a:t>から</a:t>
            </a:r>
            <a:r>
              <a:rPr lang="en-US" altLang="ja-JP" dirty="0" smtClean="0"/>
              <a:t>Your </a:t>
            </a:r>
            <a:r>
              <a:rPr lang="en-US" altLang="ja-JP" dirty="0" err="1" smtClean="0"/>
              <a:t>Repositries</a:t>
            </a:r>
            <a:r>
              <a:rPr lang="ja-JP" altLang="en-US" dirty="0" smtClean="0"/>
              <a:t>を</a:t>
            </a:r>
            <a:r>
              <a:rPr lang="ja-JP" altLang="en-US" dirty="0"/>
              <a:t>選択します。</a:t>
            </a:r>
            <a:endParaRPr lang="en-US" altLang="ja-JP" dirty="0"/>
          </a:p>
          <a:p>
            <a:pPr lvl="1"/>
            <a:r>
              <a:rPr lang="en-US" altLang="ja-JP" dirty="0" smtClean="0"/>
              <a:t>New</a:t>
            </a:r>
            <a:r>
              <a:rPr lang="ja-JP" altLang="en-US" dirty="0" smtClean="0"/>
              <a:t>を</a:t>
            </a:r>
            <a:r>
              <a:rPr lang="ja-JP" altLang="en-US" dirty="0"/>
              <a:t>選択</a:t>
            </a:r>
            <a:r>
              <a:rPr lang="ja-JP" altLang="en-US" dirty="0" smtClean="0"/>
              <a:t>し、図で示した値を入力し、</a:t>
            </a:r>
            <a:r>
              <a:rPr lang="en-US" altLang="ja-JP" dirty="0" smtClean="0"/>
              <a:t>Create </a:t>
            </a:r>
            <a:r>
              <a:rPr lang="en-US" altLang="ja-JP" dirty="0" err="1" smtClean="0"/>
              <a:t>repositry</a:t>
            </a:r>
            <a:r>
              <a:rPr lang="ja-JP" altLang="en-US" dirty="0" smtClean="0"/>
              <a:t>を選択します。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a:t>リポジトリ準備</a:t>
            </a:r>
            <a:r>
              <a:rPr lang="en-US" altLang="ja-JP" b="1" dirty="0" smtClean="0"/>
              <a:t>(</a:t>
            </a:r>
            <a:r>
              <a:rPr lang="en-US" altLang="ja-JP" b="1" dirty="0"/>
              <a:t>4</a:t>
            </a:r>
            <a:r>
              <a:rPr lang="en-US" altLang="ja-JP" b="1" dirty="0" smtClean="0"/>
              <a:t>/4)</a:t>
            </a:r>
            <a:endParaRPr kumimoji="1" lang="ja-JP" altLang="en-US" dirty="0"/>
          </a:p>
        </p:txBody>
      </p:sp>
      <p:pic>
        <p:nvPicPr>
          <p:cNvPr id="2" name="図 1"/>
          <p:cNvPicPr>
            <a:picLocks noChangeAspect="1"/>
          </p:cNvPicPr>
          <p:nvPr/>
        </p:nvPicPr>
        <p:blipFill rotWithShape="1">
          <a:blip r:embed="rId2"/>
          <a:srcRect l="18218"/>
          <a:stretch/>
        </p:blipFill>
        <p:spPr>
          <a:xfrm>
            <a:off x="4580407" y="2516411"/>
            <a:ext cx="3649505" cy="3948113"/>
          </a:xfrm>
          <a:prstGeom prst="rect">
            <a:avLst/>
          </a:prstGeom>
          <a:ln>
            <a:solidFill>
              <a:schemeClr val="accent1"/>
            </a:solidFill>
          </a:ln>
        </p:spPr>
      </p:pic>
      <p:sp>
        <p:nvSpPr>
          <p:cNvPr id="5" name="角丸四角形吹き出し 4"/>
          <p:cNvSpPr/>
          <p:nvPr/>
        </p:nvSpPr>
        <p:spPr bwMode="auto">
          <a:xfrm>
            <a:off x="7176120" y="5013137"/>
            <a:ext cx="3785955" cy="365226"/>
          </a:xfrm>
          <a:prstGeom prst="wedgeRoundRectCallout">
            <a:avLst>
              <a:gd name="adj1" fmla="val -59792"/>
              <a:gd name="adj2" fmla="val 54696"/>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400" dirty="0" smtClean="0">
                <a:latin typeface="+mn-ea"/>
              </a:rPr>
              <a:t>「</a:t>
            </a:r>
            <a:r>
              <a:rPr lang="en-US" altLang="ja-JP" sz="1400" dirty="0" smtClean="0">
                <a:latin typeface="+mn-ea"/>
              </a:rPr>
              <a:t>Add a README File</a:t>
            </a:r>
            <a:r>
              <a:rPr lang="ja-JP" altLang="en-US" sz="1400" dirty="0" smtClean="0">
                <a:latin typeface="+mn-ea"/>
              </a:rPr>
              <a:t>」をチェック</a:t>
            </a:r>
            <a:r>
              <a:rPr lang="en-US" altLang="ja-JP" sz="1400" dirty="0" smtClean="0">
                <a:latin typeface="+mn-ea"/>
              </a:rPr>
              <a:t>ON</a:t>
            </a:r>
            <a:endParaRPr kumimoji="1" lang="ja-JP" altLang="en-US" sz="1400" dirty="0" smtClean="0">
              <a:latin typeface="+mn-ea"/>
            </a:endParaRPr>
          </a:p>
        </p:txBody>
      </p:sp>
      <p:sp>
        <p:nvSpPr>
          <p:cNvPr id="7" name="角丸四角形吹き出し 6"/>
          <p:cNvSpPr/>
          <p:nvPr/>
        </p:nvSpPr>
        <p:spPr bwMode="auto">
          <a:xfrm>
            <a:off x="7106984" y="2694642"/>
            <a:ext cx="3855092" cy="976485"/>
          </a:xfrm>
          <a:prstGeom prst="wedgeRoundRectCallout">
            <a:avLst>
              <a:gd name="adj1" fmla="val -55334"/>
              <a:gd name="adj2" fmla="val 4749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400" dirty="0">
                <a:latin typeface="+mn-ea"/>
              </a:rPr>
              <a:t>次</a:t>
            </a:r>
            <a:r>
              <a:rPr lang="ja-JP" altLang="en-US" sz="1400" dirty="0" smtClean="0">
                <a:latin typeface="+mn-ea"/>
              </a:rPr>
              <a:t>の</a:t>
            </a:r>
            <a:r>
              <a:rPr lang="en-US" altLang="ja-JP" sz="1400" dirty="0" smtClean="0">
                <a:latin typeface="+mn-ea"/>
              </a:rPr>
              <a:t>Repository name</a:t>
            </a:r>
            <a:r>
              <a:rPr lang="ja-JP" altLang="en-US" sz="1400" dirty="0" smtClean="0">
                <a:latin typeface="+mn-ea"/>
              </a:rPr>
              <a:t>を指定</a:t>
            </a:r>
            <a:endParaRPr lang="en-US" altLang="ja-JP" sz="1400" dirty="0" smtClean="0">
              <a:latin typeface="+mn-ea"/>
            </a:endParaRPr>
          </a:p>
          <a:p>
            <a:r>
              <a:rPr lang="ja-JP" altLang="en-US" sz="1400" dirty="0">
                <a:latin typeface="+mn-ea"/>
              </a:rPr>
              <a:t>１</a:t>
            </a:r>
            <a:r>
              <a:rPr lang="ja-JP" altLang="en-US" sz="1400" dirty="0" smtClean="0">
                <a:latin typeface="+mn-ea"/>
              </a:rPr>
              <a:t>：</a:t>
            </a:r>
            <a:r>
              <a:rPr lang="en-US" altLang="ja-JP" sz="1400" dirty="0" smtClean="0">
                <a:latin typeface="+mn-ea"/>
              </a:rPr>
              <a:t>epoch-sample-staging-manifest</a:t>
            </a:r>
          </a:p>
          <a:p>
            <a:r>
              <a:rPr lang="ja-JP" altLang="en-US" sz="1400" dirty="0">
                <a:latin typeface="+mn-ea"/>
              </a:rPr>
              <a:t>２</a:t>
            </a:r>
            <a:r>
              <a:rPr kumimoji="1" lang="ja-JP" altLang="en-US" sz="1400" dirty="0" smtClean="0">
                <a:latin typeface="+mn-ea"/>
              </a:rPr>
              <a:t>：</a:t>
            </a:r>
            <a:r>
              <a:rPr kumimoji="1" lang="en-US" altLang="ja-JP" sz="1400" dirty="0" smtClean="0">
                <a:latin typeface="+mn-ea"/>
              </a:rPr>
              <a:t>epoch-sample-production-manifest</a:t>
            </a:r>
            <a:endParaRPr kumimoji="1" lang="ja-JP" altLang="en-US" sz="1400" dirty="0" smtClean="0">
              <a:latin typeface="+mn-ea"/>
            </a:endParaRPr>
          </a:p>
        </p:txBody>
      </p:sp>
      <p:sp>
        <p:nvSpPr>
          <p:cNvPr id="8" name="角丸四角形 7"/>
          <p:cNvSpPr/>
          <p:nvPr/>
        </p:nvSpPr>
        <p:spPr bwMode="auto">
          <a:xfrm>
            <a:off x="5466345" y="3671127"/>
            <a:ext cx="1445398"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 8"/>
          <p:cNvSpPr/>
          <p:nvPr/>
        </p:nvSpPr>
        <p:spPr bwMode="auto">
          <a:xfrm>
            <a:off x="4625876" y="5347545"/>
            <a:ext cx="2220943"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 name="角丸四角形 9"/>
          <p:cNvSpPr/>
          <p:nvPr/>
        </p:nvSpPr>
        <p:spPr bwMode="auto">
          <a:xfrm>
            <a:off x="4576662" y="6189295"/>
            <a:ext cx="1068817"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rotWithShape="1">
          <a:blip r:embed="rId3"/>
          <a:srcRect l="73218" t="1" b="49194"/>
          <a:stretch/>
        </p:blipFill>
        <p:spPr>
          <a:xfrm>
            <a:off x="703105" y="2902330"/>
            <a:ext cx="1144882" cy="1080119"/>
          </a:xfrm>
          <a:prstGeom prst="rect">
            <a:avLst/>
          </a:prstGeom>
        </p:spPr>
      </p:pic>
      <p:sp>
        <p:nvSpPr>
          <p:cNvPr id="14" name="角丸四角形 13"/>
          <p:cNvSpPr/>
          <p:nvPr/>
        </p:nvSpPr>
        <p:spPr bwMode="auto">
          <a:xfrm>
            <a:off x="1377809" y="2902330"/>
            <a:ext cx="374972"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 name="角丸四角形 14"/>
          <p:cNvSpPr/>
          <p:nvPr/>
        </p:nvSpPr>
        <p:spPr bwMode="auto">
          <a:xfrm>
            <a:off x="931133" y="3561835"/>
            <a:ext cx="821648"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角丸四角形吹き出し 12"/>
          <p:cNvSpPr/>
          <p:nvPr/>
        </p:nvSpPr>
        <p:spPr bwMode="auto">
          <a:xfrm>
            <a:off x="703105" y="2492023"/>
            <a:ext cx="992919" cy="260584"/>
          </a:xfrm>
          <a:prstGeom prst="wedgeRoundRectCallout">
            <a:avLst>
              <a:gd name="adj1" fmla="val 34152"/>
              <a:gd name="adj2" fmla="val 109148"/>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800" dirty="0" smtClean="0">
                <a:latin typeface="+mn-ea"/>
              </a:rPr>
              <a:t>アカウントメニュー</a:t>
            </a:r>
          </a:p>
        </p:txBody>
      </p:sp>
      <p:pic>
        <p:nvPicPr>
          <p:cNvPr id="4" name="図 3"/>
          <p:cNvPicPr>
            <a:picLocks noChangeAspect="1"/>
          </p:cNvPicPr>
          <p:nvPr/>
        </p:nvPicPr>
        <p:blipFill rotWithShape="1">
          <a:blip r:embed="rId4"/>
          <a:srcRect l="11785"/>
          <a:stretch/>
        </p:blipFill>
        <p:spPr>
          <a:xfrm>
            <a:off x="691083" y="4494632"/>
            <a:ext cx="2900940" cy="743054"/>
          </a:xfrm>
          <a:prstGeom prst="rect">
            <a:avLst/>
          </a:prstGeom>
          <a:ln>
            <a:solidFill>
              <a:schemeClr val="tx1"/>
            </a:solidFill>
          </a:ln>
        </p:spPr>
      </p:pic>
      <p:sp>
        <p:nvSpPr>
          <p:cNvPr id="17" name="角丸四角形 16"/>
          <p:cNvSpPr/>
          <p:nvPr/>
        </p:nvSpPr>
        <p:spPr bwMode="auto">
          <a:xfrm>
            <a:off x="3094738" y="4980526"/>
            <a:ext cx="542754"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右矢印 17"/>
          <p:cNvSpPr/>
          <p:nvPr/>
        </p:nvSpPr>
        <p:spPr bwMode="auto">
          <a:xfrm>
            <a:off x="3881351" y="4494632"/>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右矢印 18"/>
          <p:cNvSpPr/>
          <p:nvPr/>
        </p:nvSpPr>
        <p:spPr bwMode="auto">
          <a:xfrm rot="5400000">
            <a:off x="1084342" y="4000786"/>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768949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Manifest</a:t>
            </a:r>
            <a:r>
              <a:rPr lang="ja-JP" altLang="en-US" dirty="0" smtClean="0"/>
              <a:t>テンプレートファイルのダウンロード</a:t>
            </a:r>
            <a:endParaRPr lang="en-US" altLang="ja-JP" dirty="0" smtClean="0"/>
          </a:p>
          <a:p>
            <a:pPr marL="180000" lvl="1" indent="0">
              <a:buNone/>
            </a:pPr>
            <a:r>
              <a:rPr lang="en-US" altLang="ja-JP" dirty="0" smtClean="0"/>
              <a:t>EPOCH</a:t>
            </a:r>
            <a:r>
              <a:rPr lang="ja-JP" altLang="en-US" dirty="0" smtClean="0"/>
              <a:t>にアップロードする</a:t>
            </a:r>
            <a:r>
              <a:rPr lang="en-US" altLang="ja-JP" dirty="0" smtClean="0"/>
              <a:t>Manifest</a:t>
            </a:r>
            <a:r>
              <a:rPr lang="ja-JP" altLang="en-US" dirty="0" smtClean="0"/>
              <a:t>テンプレートファイル（２ファイル）をダウンロードします。</a:t>
            </a:r>
            <a:endParaRPr lang="en-US" altLang="ja-JP" dirty="0" smtClean="0"/>
          </a:p>
          <a:p>
            <a:pPr marL="180000" lvl="1" indent="0">
              <a:buNone/>
            </a:pPr>
            <a:endParaRPr lang="en-US" altLang="ja-JP" dirty="0" smtClean="0"/>
          </a:p>
          <a:p>
            <a:pPr lvl="1"/>
            <a:r>
              <a:rPr lang="ja-JP" altLang="en-US" dirty="0" smtClean="0"/>
              <a:t>ブラウザで以下の</a:t>
            </a:r>
            <a:r>
              <a:rPr lang="en-US" altLang="ja-JP" dirty="0" smtClean="0"/>
              <a:t>URL</a:t>
            </a:r>
            <a:r>
              <a:rPr lang="ja-JP" altLang="en-US" dirty="0" smtClean="0"/>
              <a:t>を表示します。</a:t>
            </a:r>
            <a:endParaRPr lang="en-US" altLang="ja-JP" dirty="0" smtClean="0"/>
          </a:p>
          <a:p>
            <a:pPr marL="180000" lvl="1" indent="0">
              <a:buNone/>
            </a:pPr>
            <a:r>
              <a:rPr lang="ja-JP" altLang="en-US" sz="1400" dirty="0" smtClean="0"/>
              <a:t>　ファイル１：　</a:t>
            </a:r>
            <a:r>
              <a:rPr lang="en-US" altLang="ja-JP" sz="1400" dirty="0" smtClean="0">
                <a:hlinkClick r:id="rId2"/>
              </a:rPr>
              <a:t>https</a:t>
            </a:r>
            <a:r>
              <a:rPr lang="en-US" altLang="ja-JP" sz="1400" dirty="0">
                <a:hlinkClick r:id="rId2"/>
              </a:rPr>
              <a:t>://</a:t>
            </a:r>
            <a:r>
              <a:rPr lang="en-US" altLang="ja-JP" sz="1400" dirty="0" smtClean="0">
                <a:hlinkClick r:id="rId2"/>
              </a:rPr>
              <a:t>raw.githubusercontent.com/exastro-suite/epoch-sample-app/master/manifest-template/api-app.yaml</a:t>
            </a:r>
          </a:p>
          <a:p>
            <a:pPr marL="180000" lvl="1" indent="0">
              <a:buNone/>
            </a:pPr>
            <a:r>
              <a:rPr lang="ja-JP" altLang="en-US" sz="1400" dirty="0"/>
              <a:t>　</a:t>
            </a:r>
            <a:r>
              <a:rPr lang="ja-JP" altLang="en-US" sz="1400" dirty="0" smtClean="0"/>
              <a:t>ファイル２：　</a:t>
            </a:r>
            <a:r>
              <a:rPr lang="en-US" altLang="ja-JP" sz="1400" dirty="0" smtClean="0">
                <a:hlinkClick r:id="rId2"/>
              </a:rPr>
              <a:t>https</a:t>
            </a:r>
            <a:r>
              <a:rPr lang="en-US" altLang="ja-JP" sz="1400" dirty="0">
                <a:hlinkClick r:id="rId2"/>
              </a:rPr>
              <a:t>://</a:t>
            </a:r>
            <a:r>
              <a:rPr lang="en-US" altLang="ja-JP" sz="1400" dirty="0" smtClean="0">
                <a:hlinkClick r:id="rId2"/>
              </a:rPr>
              <a:t>raw.githubusercontent.com/exastro-suite/epoch-sample-app/master/manifest-template/ui-app.yaml</a:t>
            </a:r>
            <a:endParaRPr lang="en-US" altLang="ja-JP" sz="1400" dirty="0">
              <a:hlinkClick r:id="rId2"/>
            </a:endParaRPr>
          </a:p>
          <a:p>
            <a:pPr lvl="1"/>
            <a:endParaRPr lang="en-US" altLang="ja-JP" sz="1400" dirty="0" smtClean="0"/>
          </a:p>
          <a:p>
            <a:pPr lvl="1"/>
            <a:r>
              <a:rPr lang="ja-JP" altLang="en-US" dirty="0"/>
              <a:t>ブラウザ</a:t>
            </a:r>
            <a:r>
              <a:rPr lang="ja-JP" altLang="en-US" dirty="0" smtClean="0"/>
              <a:t>に</a:t>
            </a:r>
            <a:r>
              <a:rPr lang="en-US" altLang="ja-JP" dirty="0" smtClean="0"/>
              <a:t>Manifest</a:t>
            </a:r>
            <a:r>
              <a:rPr lang="ja-JP" altLang="en-US" dirty="0" smtClean="0"/>
              <a:t>テンプレートが表示されますので、操作している</a:t>
            </a:r>
            <a:r>
              <a:rPr lang="en-US" altLang="ja-JP" dirty="0" smtClean="0"/>
              <a:t>PC</a:t>
            </a:r>
            <a:r>
              <a:rPr lang="ja-JP" altLang="en-US" dirty="0" err="1" smtClean="0"/>
              <a:t>に保</a:t>
            </a:r>
            <a:r>
              <a:rPr lang="ja-JP" altLang="en-US" dirty="0" smtClean="0"/>
              <a:t>存します。</a:t>
            </a:r>
            <a:endParaRPr lang="en-US" altLang="ja-JP" dirty="0"/>
          </a:p>
          <a:p>
            <a:pPr marL="180000" lvl="1" indent="0">
              <a:buNone/>
            </a:pPr>
            <a:endParaRPr lang="en-US" altLang="ja-JP" sz="1400" dirty="0" smtClean="0">
              <a:hlinkClick r:id="rId2"/>
            </a:endParaRPr>
          </a:p>
        </p:txBody>
      </p:sp>
      <p:sp>
        <p:nvSpPr>
          <p:cNvPr id="6" name="タイトル 5"/>
          <p:cNvSpPr>
            <a:spLocks noGrp="1"/>
          </p:cNvSpPr>
          <p:nvPr>
            <p:ph type="title"/>
          </p:nvPr>
        </p:nvSpPr>
        <p:spPr/>
        <p:txBody>
          <a:bodyPr>
            <a:normAutofit/>
          </a:bodyPr>
          <a:lstStyle/>
          <a:p>
            <a:r>
              <a:rPr lang="en-US" altLang="ja-JP" b="1" dirty="0"/>
              <a:t>2.3 </a:t>
            </a:r>
            <a:r>
              <a:rPr lang="en-US" altLang="ja-JP" b="1" dirty="0" smtClean="0"/>
              <a:t>Manifest</a:t>
            </a:r>
            <a:r>
              <a:rPr lang="ja-JP" altLang="en-US" b="1" dirty="0" smtClean="0"/>
              <a:t>テンプレートファイルの準備</a:t>
            </a:r>
            <a:endParaRPr kumimoji="1" lang="ja-JP" altLang="en-US" dirty="0"/>
          </a:p>
        </p:txBody>
      </p:sp>
      <p:pic>
        <p:nvPicPr>
          <p:cNvPr id="2" name="図 1"/>
          <p:cNvPicPr>
            <a:picLocks noChangeAspect="1"/>
          </p:cNvPicPr>
          <p:nvPr/>
        </p:nvPicPr>
        <p:blipFill>
          <a:blip r:embed="rId3"/>
          <a:stretch>
            <a:fillRect/>
          </a:stretch>
        </p:blipFill>
        <p:spPr>
          <a:xfrm>
            <a:off x="767408" y="3284984"/>
            <a:ext cx="3785595" cy="2753160"/>
          </a:xfrm>
          <a:prstGeom prst="rect">
            <a:avLst/>
          </a:prstGeom>
          <a:ln>
            <a:solidFill>
              <a:schemeClr val="tx1"/>
            </a:solidFill>
          </a:ln>
        </p:spPr>
      </p:pic>
      <p:sp>
        <p:nvSpPr>
          <p:cNvPr id="15" name="角丸四角形 14"/>
          <p:cNvSpPr/>
          <p:nvPr/>
        </p:nvSpPr>
        <p:spPr bwMode="auto">
          <a:xfrm>
            <a:off x="2447595" y="4448939"/>
            <a:ext cx="1512168"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角丸四角形吹き出し 12"/>
          <p:cNvSpPr/>
          <p:nvPr/>
        </p:nvSpPr>
        <p:spPr bwMode="auto">
          <a:xfrm>
            <a:off x="4223792" y="3861048"/>
            <a:ext cx="5184576" cy="869242"/>
          </a:xfrm>
          <a:prstGeom prst="wedgeRoundRectCallout">
            <a:avLst>
              <a:gd name="adj1" fmla="val -55146"/>
              <a:gd name="adj2" fmla="val 3147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ja-JP" altLang="en-US" sz="1400" dirty="0" smtClean="0">
                <a:latin typeface="+mn-ea"/>
              </a:rPr>
              <a:t>コンテキストメニューで「名前を付けて保存」を選択します</a:t>
            </a:r>
            <a:endParaRPr kumimoji="1" lang="en-US" altLang="ja-JP" sz="1400" dirty="0" smtClean="0">
              <a:latin typeface="+mn-ea"/>
            </a:endParaRPr>
          </a:p>
          <a:p>
            <a:r>
              <a:rPr lang="ja-JP" altLang="en-US" sz="1400" dirty="0" smtClean="0">
                <a:latin typeface="+mn-ea"/>
              </a:rPr>
              <a:t>拡張子</a:t>
            </a:r>
            <a:r>
              <a:rPr lang="ja-JP" altLang="en-US" sz="1400" dirty="0">
                <a:latin typeface="+mn-ea"/>
              </a:rPr>
              <a:t>は</a:t>
            </a:r>
            <a:r>
              <a:rPr lang="en-US" altLang="ja-JP" sz="1400" dirty="0" err="1">
                <a:latin typeface="+mn-ea"/>
              </a:rPr>
              <a:t>yaml</a:t>
            </a:r>
            <a:r>
              <a:rPr lang="ja-JP" altLang="en-US" sz="1400" dirty="0" err="1">
                <a:latin typeface="+mn-ea"/>
              </a:rPr>
              <a:t>で</a:t>
            </a:r>
            <a:r>
              <a:rPr lang="ja-JP" altLang="en-US" sz="1400" dirty="0" err="1" smtClean="0">
                <a:latin typeface="+mn-ea"/>
              </a:rPr>
              <a:t>保</a:t>
            </a:r>
            <a:r>
              <a:rPr lang="ja-JP" altLang="en-US" sz="1400" dirty="0" smtClean="0">
                <a:latin typeface="+mn-ea"/>
              </a:rPr>
              <a:t>存してください</a:t>
            </a:r>
            <a:endParaRPr lang="ja-JP" altLang="en-US" sz="1400" dirty="0">
              <a:latin typeface="+mn-ea"/>
            </a:endParaRPr>
          </a:p>
        </p:txBody>
      </p:sp>
      <p:sp>
        <p:nvSpPr>
          <p:cNvPr id="7" name="テキスト ボックス 6"/>
          <p:cNvSpPr txBox="1"/>
          <p:nvPr/>
        </p:nvSpPr>
        <p:spPr>
          <a:xfrm>
            <a:off x="3791744" y="5599335"/>
            <a:ext cx="4608512"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a:t>
            </a:r>
            <a:r>
              <a:rPr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で事前準備は</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完了しました。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ワークスペース作成へ進みましょう！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20685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3.</a:t>
            </a:r>
            <a:r>
              <a:rPr kumimoji="1" lang="ja-JP" altLang="en-US" dirty="0" smtClean="0"/>
              <a:t> </a:t>
            </a:r>
            <a:r>
              <a:rPr lang="ja-JP" altLang="en-US" dirty="0" smtClean="0"/>
              <a:t>ワークスペース</a:t>
            </a:r>
            <a:r>
              <a:rPr lang="ja-JP" altLang="en-US" dirty="0"/>
              <a:t>作成</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lang="ja-JP" altLang="en-US" dirty="0" smtClean="0"/>
              <a:t>ワーク</a:t>
            </a:r>
            <a:r>
              <a:rPr lang="ja-JP" altLang="en-US" dirty="0"/>
              <a:t>スペース</a:t>
            </a:r>
            <a:r>
              <a:rPr lang="ja-JP" altLang="en-US" dirty="0" smtClean="0"/>
              <a:t>を</a:t>
            </a:r>
            <a:r>
              <a:rPr lang="ja-JP" altLang="en-US" dirty="0"/>
              <a:t>作成</a:t>
            </a:r>
            <a:r>
              <a:rPr lang="ja-JP" altLang="en-US" dirty="0" smtClean="0"/>
              <a:t>し、</a:t>
            </a:r>
            <a:r>
              <a:rPr lang="en-US" altLang="ja-JP" dirty="0" smtClean="0"/>
              <a:t>CI/CD</a:t>
            </a:r>
            <a:r>
              <a:rPr lang="ja-JP" altLang="en-US" dirty="0" smtClean="0"/>
              <a:t>の準備をしましょう。</a:t>
            </a:r>
            <a:endParaRPr kumimoji="1" lang="ja-JP" altLang="en-US" dirty="0"/>
          </a:p>
        </p:txBody>
      </p:sp>
    </p:spTree>
    <p:extLst>
      <p:ext uri="{BB962C8B-B14F-4D97-AF65-F5344CB8AC3E}">
        <p14:creationId xmlns:p14="http://schemas.microsoft.com/office/powerpoint/2010/main" val="1636934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フリーフォーム 44"/>
          <p:cNvSpPr>
            <a:spLocks noChangeAspect="1"/>
          </p:cNvSpPr>
          <p:nvPr/>
        </p:nvSpPr>
        <p:spPr bwMode="auto">
          <a:xfrm>
            <a:off x="886955" y="2910811"/>
            <a:ext cx="1113791" cy="1148349"/>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 name="コンテンツ プレースホルダー 2"/>
          <p:cNvSpPr>
            <a:spLocks noGrp="1"/>
          </p:cNvSpPr>
          <p:nvPr>
            <p:ph sz="quarter" idx="10"/>
          </p:nvPr>
        </p:nvSpPr>
        <p:spPr>
          <a:xfrm>
            <a:off x="239350" y="836712"/>
            <a:ext cx="11713301" cy="5616708"/>
          </a:xfrm>
        </p:spPr>
        <p:txBody>
          <a:bodyPr>
            <a:normAutofit/>
          </a:bodyPr>
          <a:lstStyle/>
          <a:p>
            <a:r>
              <a:rPr lang="ja-JP" altLang="en-US" dirty="0"/>
              <a:t>ワークスペース</a:t>
            </a:r>
            <a:endParaRPr lang="en-US" altLang="ja-JP" dirty="0"/>
          </a:p>
          <a:p>
            <a:pPr marL="180000" lvl="1" indent="0">
              <a:buNone/>
            </a:pPr>
            <a:r>
              <a:rPr lang="en-US" altLang="ja-JP" dirty="0"/>
              <a:t>EPOCH</a:t>
            </a:r>
            <a:r>
              <a:rPr lang="ja-JP" altLang="en-US" dirty="0"/>
              <a:t>では、１つの開発環境をワークスペースという単位で管理します。</a:t>
            </a:r>
            <a:endParaRPr lang="en-US" altLang="ja-JP" dirty="0"/>
          </a:p>
          <a:p>
            <a:pPr marL="180000" lvl="1" indent="0">
              <a:buNone/>
            </a:pPr>
            <a:r>
              <a:rPr lang="ja-JP" altLang="en-US" dirty="0"/>
              <a:t>ワークスペース作成は、画面から入力された情報をもとに、各アプリケーションへ必要な情報を登録し、</a:t>
            </a:r>
            <a:r>
              <a:rPr lang="en-US" altLang="ja-JP" dirty="0"/>
              <a:t>CI/CD</a:t>
            </a:r>
            <a:r>
              <a:rPr lang="ja-JP" altLang="en-US" dirty="0"/>
              <a:t>の準備を行ないます。</a:t>
            </a:r>
            <a:endParaRPr lang="en-US" altLang="ja-JP" dirty="0"/>
          </a:p>
          <a:p>
            <a:pPr marL="180000" lvl="1" indent="0">
              <a:buNone/>
            </a:pPr>
            <a:endParaRPr lang="en-US" altLang="ja-JP"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lang="en-US" altLang="ja-JP" b="1" dirty="0"/>
              <a:t>3.1</a:t>
            </a:r>
            <a:r>
              <a:rPr lang="ja-JP" altLang="en-US" b="1" dirty="0"/>
              <a:t> ワークスペース</a:t>
            </a:r>
            <a:endParaRPr kumimoji="1" lang="ja-JP" altLang="en-US" dirty="0"/>
          </a:p>
        </p:txBody>
      </p:sp>
      <p:sp>
        <p:nvSpPr>
          <p:cNvPr id="7" name="直方体 6"/>
          <p:cNvSpPr/>
          <p:nvPr/>
        </p:nvSpPr>
        <p:spPr bwMode="auto">
          <a:xfrm>
            <a:off x="2484754" y="2060849"/>
            <a:ext cx="8579750" cy="4248472"/>
          </a:xfrm>
          <a:prstGeom prst="cube">
            <a:avLst>
              <a:gd name="adj" fmla="val 9241"/>
            </a:avLst>
          </a:prstGeom>
          <a:solidFill>
            <a:schemeClr val="accent3">
              <a:lumMod val="10000"/>
              <a:lumOff val="90000"/>
            </a:schemeClr>
          </a:solidFill>
          <a:ln w="38100">
            <a:solidFill>
              <a:schemeClr val="accent3">
                <a:lumMod val="90000"/>
                <a:lumOff val="10000"/>
              </a:schemeClr>
            </a:solidFill>
          </a:ln>
          <a:effectLst>
            <a:glow rad="38100">
              <a:schemeClr val="bg1"/>
            </a:glow>
          </a:effec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32" name="テキスト ボックス 31"/>
          <p:cNvSpPr txBox="1"/>
          <p:nvPr/>
        </p:nvSpPr>
        <p:spPr>
          <a:xfrm>
            <a:off x="998523" y="4084862"/>
            <a:ext cx="1090363" cy="276999"/>
          </a:xfrm>
          <a:prstGeom prst="rect">
            <a:avLst/>
          </a:prstGeom>
          <a:noFill/>
        </p:spPr>
        <p:txBody>
          <a:bodyPr wrap="none" rtlCol="0">
            <a:spAutoFit/>
          </a:bodyPr>
          <a:lstStyle/>
          <a:p>
            <a:r>
              <a:rPr lang="ja-JP" altLang="en-US" sz="1200" dirty="0">
                <a:latin typeface="Meiryo UI" panose="020B0604030504040204" pitchFamily="50" charset="-128"/>
                <a:ea typeface="Meiryo UI" panose="020B0604030504040204" pitchFamily="50" charset="-128"/>
              </a:rPr>
              <a:t>端末</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ブラウザ</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33" name="直方体 32"/>
          <p:cNvSpPr/>
          <p:nvPr/>
        </p:nvSpPr>
        <p:spPr bwMode="auto">
          <a:xfrm>
            <a:off x="2848776" y="4572732"/>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noProof="0" dirty="0">
                <a:ln>
                  <a:noFill/>
                </a:ln>
                <a:solidFill>
                  <a:schemeClr val="accent3"/>
                </a:solidFill>
                <a:effectLst/>
                <a:uLnTx/>
                <a:uFillTx/>
                <a:latin typeface="メイリオ"/>
                <a:ea typeface="メイリオ"/>
              </a:rPr>
              <a:t>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4" name="直方体 33"/>
          <p:cNvSpPr/>
          <p:nvPr/>
        </p:nvSpPr>
        <p:spPr bwMode="auto">
          <a:xfrm>
            <a:off x="4064511" y="4581694"/>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CicdAPI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5" name="直方体 34"/>
          <p:cNvSpPr/>
          <p:nvPr/>
        </p:nvSpPr>
        <p:spPr bwMode="auto">
          <a:xfrm>
            <a:off x="2853889" y="3550458"/>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schemeClr val="accent3"/>
                </a:solidFill>
                <a:effectLst/>
                <a:uLnTx/>
                <a:uFillTx/>
                <a:latin typeface="メイリオ"/>
                <a:ea typeface="メイリオ"/>
              </a:rPr>
              <a:t>UI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6" name="直方体 35"/>
          <p:cNvSpPr/>
          <p:nvPr/>
        </p:nvSpPr>
        <p:spPr bwMode="auto">
          <a:xfrm>
            <a:off x="4075181" y="3552657"/>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Resouce</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7" name="角丸四角形 36"/>
          <p:cNvSpPr/>
          <p:nvPr/>
        </p:nvSpPr>
        <p:spPr bwMode="auto">
          <a:xfrm>
            <a:off x="2741237" y="3188480"/>
            <a:ext cx="2699738" cy="2554958"/>
          </a:xfrm>
          <a:prstGeom prst="roundRect">
            <a:avLst>
              <a:gd name="adj" fmla="val 8529"/>
            </a:avLst>
          </a:prstGeom>
          <a:noFill/>
          <a:ln w="3810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8" name="テキスト ボックス 37"/>
          <p:cNvSpPr txBox="1"/>
          <p:nvPr/>
        </p:nvSpPr>
        <p:spPr>
          <a:xfrm>
            <a:off x="2981389" y="3240406"/>
            <a:ext cx="1853392" cy="369332"/>
          </a:xfrm>
          <a:prstGeom prst="rect">
            <a:avLst/>
          </a:prstGeom>
          <a:noFill/>
        </p:spPr>
        <p:txBody>
          <a:bodyPr wrap="none" rtlCol="0">
            <a:spAutoFit/>
          </a:bodyPr>
          <a:lstStyle/>
          <a:p>
            <a:r>
              <a:rPr lang="en-US" altLang="ja-JP" b="1" dirty="0">
                <a:solidFill>
                  <a:srgbClr val="C00000"/>
                </a:solidFill>
                <a:effectLst>
                  <a:glow rad="127000">
                    <a:schemeClr val="bg1"/>
                  </a:glow>
                </a:effectLst>
              </a:rPr>
              <a:t>EPOCH API</a:t>
            </a:r>
            <a:r>
              <a:rPr lang="ja-JP" altLang="en-US" b="1" dirty="0">
                <a:solidFill>
                  <a:srgbClr val="C00000"/>
                </a:solidFill>
                <a:effectLst>
                  <a:glow rad="127000">
                    <a:schemeClr val="bg1"/>
                  </a:glow>
                </a:effectLst>
              </a:rPr>
              <a:t>群</a:t>
            </a:r>
            <a:r>
              <a:rPr kumimoji="1" lang="en-US" altLang="ja-JP" b="1" dirty="0">
                <a:solidFill>
                  <a:srgbClr val="C00000"/>
                </a:solidFill>
                <a:effectLst>
                  <a:glow rad="127000">
                    <a:schemeClr val="bg1"/>
                  </a:glow>
                </a:effectLst>
              </a:rPr>
              <a:t> </a:t>
            </a:r>
          </a:p>
        </p:txBody>
      </p:sp>
      <p:sp>
        <p:nvSpPr>
          <p:cNvPr id="2" name="右矢印 1"/>
          <p:cNvSpPr/>
          <p:nvPr/>
        </p:nvSpPr>
        <p:spPr bwMode="auto">
          <a:xfrm>
            <a:off x="2008965" y="3378176"/>
            <a:ext cx="666071" cy="751271"/>
          </a:xfrm>
          <a:prstGeom prst="rightArrow">
            <a:avLst>
              <a:gd name="adj1" fmla="val 50000"/>
              <a:gd name="adj2" fmla="val 45873"/>
            </a:avLst>
          </a:prstGeom>
          <a:solidFill>
            <a:schemeClr val="accent2"/>
          </a:solidFill>
          <a:ln w="12700">
            <a:solidFill>
              <a:schemeClr val="accent2">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3" name="テキスト ボックス 42"/>
          <p:cNvSpPr txBox="1"/>
          <p:nvPr/>
        </p:nvSpPr>
        <p:spPr>
          <a:xfrm>
            <a:off x="845519" y="4382959"/>
            <a:ext cx="1338828" cy="923330"/>
          </a:xfrm>
          <a:prstGeom prst="rect">
            <a:avLst/>
          </a:prstGeom>
          <a:noFill/>
        </p:spPr>
        <p:txBody>
          <a:bodyPr wrap="none" rtlCol="0">
            <a:spAutoFit/>
          </a:bodyPr>
          <a:lstStyle/>
          <a:p>
            <a:r>
              <a:rPr lang="ja-JP" altLang="en-US" b="1" dirty="0">
                <a:solidFill>
                  <a:srgbClr val="C00000"/>
                </a:solidFill>
                <a:effectLst>
                  <a:glow rad="127000">
                    <a:schemeClr val="bg1"/>
                  </a:glow>
                </a:effectLst>
              </a:rPr>
              <a:t>画面から</a:t>
            </a:r>
            <a:endParaRPr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各種情報を</a:t>
            </a:r>
            <a:endParaRPr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入力</a:t>
            </a:r>
            <a:endParaRPr kumimoji="1" lang="en-US" altLang="ja-JP" b="1" dirty="0">
              <a:solidFill>
                <a:srgbClr val="C00000"/>
              </a:solidFill>
              <a:effectLst>
                <a:glow rad="127000">
                  <a:schemeClr val="bg1"/>
                </a:glow>
              </a:effectLst>
            </a:endParaRPr>
          </a:p>
        </p:txBody>
      </p:sp>
      <p:sp>
        <p:nvSpPr>
          <p:cNvPr id="4" name="正方形/長方形 3"/>
          <p:cNvSpPr/>
          <p:nvPr/>
        </p:nvSpPr>
        <p:spPr bwMode="auto">
          <a:xfrm>
            <a:off x="5569199" y="2582758"/>
            <a:ext cx="4847282" cy="3582546"/>
          </a:xfrm>
          <a:prstGeom prst="rect">
            <a:avLst/>
          </a:prstGeom>
          <a:solidFill>
            <a:schemeClr val="accent3">
              <a:lumMod val="25000"/>
              <a:lumOff val="75000"/>
            </a:schemeClr>
          </a:solidFill>
          <a:ln w="381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1" name="直方体 10"/>
          <p:cNvSpPr/>
          <p:nvPr/>
        </p:nvSpPr>
        <p:spPr bwMode="auto">
          <a:xfrm>
            <a:off x="8103650" y="4933367"/>
            <a:ext cx="1896545" cy="1032710"/>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schemeClr val="accent4"/>
              </a:solidFill>
              <a:effectLst/>
              <a:uLnTx/>
              <a:uFillTx/>
              <a:latin typeface="メイリオ"/>
              <a:ea typeface="メイリオ"/>
            </a:endParaRPr>
          </a:p>
        </p:txBody>
      </p:sp>
      <p:pic>
        <p:nvPicPr>
          <p:cNvPr id="1040" name="Picture 16" descr="ファイル:Exastro-ITA-logo1-rgb.png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693" y="5360381"/>
            <a:ext cx="1534783" cy="383057"/>
          </a:xfrm>
          <a:prstGeom prst="rect">
            <a:avLst/>
          </a:prstGeom>
          <a:noFill/>
          <a:extLst>
            <a:ext uri="{909E8E84-426E-40DD-AFC4-6F175D3DCCD1}">
              <a14:hiddenFill xmlns:a14="http://schemas.microsoft.com/office/drawing/2010/main">
                <a:solidFill>
                  <a:srgbClr val="FFFFFF"/>
                </a:solidFill>
              </a14:hiddenFill>
            </a:ext>
          </a:extLst>
        </p:spPr>
      </p:pic>
      <p:sp>
        <p:nvSpPr>
          <p:cNvPr id="9" name="直方体 8"/>
          <p:cNvSpPr/>
          <p:nvPr/>
        </p:nvSpPr>
        <p:spPr bwMode="auto">
          <a:xfrm>
            <a:off x="8113351" y="3845422"/>
            <a:ext cx="1877145" cy="1095745"/>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0" name="直方体 9"/>
          <p:cNvSpPr/>
          <p:nvPr/>
        </p:nvSpPr>
        <p:spPr bwMode="auto">
          <a:xfrm>
            <a:off x="8113350" y="2708920"/>
            <a:ext cx="1877146" cy="1161687"/>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2" name="曲折矢印 11"/>
          <p:cNvSpPr/>
          <p:nvPr/>
        </p:nvSpPr>
        <p:spPr bwMode="auto">
          <a:xfrm>
            <a:off x="6240016" y="3240406"/>
            <a:ext cx="1683560" cy="1196706"/>
          </a:xfrm>
          <a:prstGeom prst="ben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3" name="右矢印 12"/>
          <p:cNvSpPr/>
          <p:nvPr/>
        </p:nvSpPr>
        <p:spPr bwMode="auto">
          <a:xfrm>
            <a:off x="5625683" y="4221088"/>
            <a:ext cx="2297893" cy="576064"/>
          </a:xfrm>
          <a:prstGeom prst="righ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1" name="曲折矢印 40"/>
          <p:cNvSpPr/>
          <p:nvPr/>
        </p:nvSpPr>
        <p:spPr bwMode="auto">
          <a:xfrm flipV="1">
            <a:off x="6245083" y="4605601"/>
            <a:ext cx="1683560" cy="1153926"/>
          </a:xfrm>
          <a:prstGeom prst="ben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4" name="テキスト ボックス 43"/>
          <p:cNvSpPr txBox="1"/>
          <p:nvPr/>
        </p:nvSpPr>
        <p:spPr>
          <a:xfrm>
            <a:off x="5548514" y="4150821"/>
            <a:ext cx="2602944" cy="646331"/>
          </a:xfrm>
          <a:prstGeom prst="rect">
            <a:avLst/>
          </a:prstGeom>
          <a:noFill/>
        </p:spPr>
        <p:txBody>
          <a:bodyPr wrap="square" rtlCol="0">
            <a:spAutoFit/>
          </a:bodyPr>
          <a:lstStyle/>
          <a:p>
            <a:r>
              <a:rPr kumimoji="1" lang="ja-JP" altLang="en-US" b="1" dirty="0">
                <a:solidFill>
                  <a:srgbClr val="C00000"/>
                </a:solidFill>
                <a:effectLst>
                  <a:glow rad="127000">
                    <a:schemeClr val="bg1"/>
                  </a:glow>
                </a:effectLst>
              </a:rPr>
              <a:t>各アプリケーションに</a:t>
            </a:r>
            <a:endParaRPr kumimoji="1"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入力された情報で設定</a:t>
            </a:r>
            <a:endParaRPr lang="en-US" altLang="ja-JP" b="1" dirty="0">
              <a:solidFill>
                <a:srgbClr val="C00000"/>
              </a:solidFill>
              <a:effectLst>
                <a:glow rad="127000">
                  <a:schemeClr val="bg1"/>
                </a:glow>
              </a:effectLst>
            </a:endParaRPr>
          </a:p>
        </p:txBody>
      </p:sp>
      <p:sp>
        <p:nvSpPr>
          <p:cNvPr id="28" name="テキスト ボックス 27"/>
          <p:cNvSpPr txBox="1"/>
          <p:nvPr/>
        </p:nvSpPr>
        <p:spPr>
          <a:xfrm>
            <a:off x="5571370" y="2685729"/>
            <a:ext cx="1800493" cy="369332"/>
          </a:xfrm>
          <a:prstGeom prst="rect">
            <a:avLst/>
          </a:prstGeom>
          <a:noFill/>
        </p:spPr>
        <p:txBody>
          <a:bodyPr wrap="none" rtlCol="0">
            <a:spAutoFit/>
          </a:bodyPr>
          <a:lstStyle/>
          <a:p>
            <a:r>
              <a:rPr lang="ja-JP" altLang="en-US" b="1" dirty="0">
                <a:solidFill>
                  <a:srgbClr val="C00000"/>
                </a:solidFill>
                <a:effectLst>
                  <a:glow rad="127000">
                    <a:schemeClr val="bg1"/>
                  </a:glow>
                </a:effectLst>
              </a:rPr>
              <a:t>ワークスペース</a:t>
            </a:r>
            <a:endParaRPr kumimoji="1" lang="en-US" altLang="ja-JP" b="1" dirty="0">
              <a:solidFill>
                <a:srgbClr val="C00000"/>
              </a:solidFill>
              <a:effectLst>
                <a:glow rad="127000">
                  <a:schemeClr val="bg1"/>
                </a:glow>
              </a:effectLst>
            </a:endParaRPr>
          </a:p>
        </p:txBody>
      </p:sp>
      <p:pic>
        <p:nvPicPr>
          <p:cNvPr id="29" name="Graphic 4">
            <a:extLst>
              <a:ext uri="{FF2B5EF4-FFF2-40B4-BE49-F238E27FC236}">
                <a16:creationId xmlns:a16="http://schemas.microsoft.com/office/drawing/2014/main" id="{D101F400-5DD5-4EFF-88C8-B56608031B6D}"/>
              </a:ext>
            </a:extLst>
          </p:cNvPr>
          <p:cNvPicPr>
            <a:picLocks noChangeAspect="1"/>
          </p:cNvPicPr>
          <p:nvPr/>
        </p:nvPicPr>
        <p:blipFill>
          <a:blip r:embed="rId4">
            <a:extLst>
              <a:ext uri="{96DAC541-7B7A-43D3-8B79-37D633B846F1}">
                <asvg:svgBlip xmlns:asvg="http://schemas.microsoft.com/office/drawing/2016/SVG/main" xmlns="" r:embed="rId8"/>
              </a:ext>
            </a:extLst>
          </a:blip>
          <a:stretch>
            <a:fillRect/>
          </a:stretch>
        </p:blipFill>
        <p:spPr>
          <a:xfrm>
            <a:off x="8644256" y="2955530"/>
            <a:ext cx="747055" cy="855231"/>
          </a:xfrm>
          <a:prstGeom prst="rect">
            <a:avLst/>
          </a:prstGeom>
        </p:spPr>
      </p:pic>
      <p:pic>
        <p:nvPicPr>
          <p:cNvPr id="31" name="図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2076" y="4060568"/>
            <a:ext cx="571414" cy="836658"/>
          </a:xfrm>
          <a:prstGeom prst="rect">
            <a:avLst/>
          </a:prstGeom>
        </p:spPr>
      </p:pic>
    </p:spTree>
    <p:extLst>
      <p:ext uri="{BB962C8B-B14F-4D97-AF65-F5344CB8AC3E}">
        <p14:creationId xmlns:p14="http://schemas.microsoft.com/office/powerpoint/2010/main" val="182949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t>3.2 CI/CD</a:t>
            </a:r>
            <a:r>
              <a:rPr lang="ja-JP" altLang="en-US" b="1" dirty="0" smtClean="0"/>
              <a:t>につい</a:t>
            </a:r>
            <a:r>
              <a:rPr lang="ja-JP" altLang="en-US" b="1" dirty="0"/>
              <a:t>て</a:t>
            </a:r>
            <a:endParaRPr kumimoji="1" lang="ja-JP" altLang="en-US" dirty="0"/>
          </a:p>
        </p:txBody>
      </p:sp>
      <p:sp>
        <p:nvSpPr>
          <p:cNvPr id="3" name="コンテンツ プレースホルダー 2"/>
          <p:cNvSpPr>
            <a:spLocks noGrp="1"/>
          </p:cNvSpPr>
          <p:nvPr>
            <p:ph sz="quarter" idx="10"/>
          </p:nvPr>
        </p:nvSpPr>
        <p:spPr>
          <a:xfrm>
            <a:off x="239350" y="836712"/>
            <a:ext cx="11713301" cy="5616624"/>
          </a:xfrm>
        </p:spPr>
        <p:txBody>
          <a:bodyPr>
            <a:normAutofit/>
          </a:bodyPr>
          <a:lstStyle/>
          <a:p>
            <a:r>
              <a:rPr kumimoji="1" lang="en-US" altLang="ja-JP" dirty="0" smtClean="0"/>
              <a:t>CI/CD</a:t>
            </a:r>
            <a:r>
              <a:rPr kumimoji="1" lang="ja-JP" altLang="en-US" dirty="0" smtClean="0"/>
              <a:t>とは</a:t>
            </a:r>
            <a:endParaRPr kumimoji="1" lang="en-US" altLang="ja-JP" dirty="0" smtClean="0"/>
          </a:p>
          <a:p>
            <a:pPr marL="0" indent="0">
              <a:buNone/>
            </a:pPr>
            <a:r>
              <a:rPr lang="ja-JP" altLang="en-US" sz="1600" dirty="0" smtClean="0"/>
              <a:t>   アプリケーション</a:t>
            </a:r>
            <a:r>
              <a:rPr lang="ja-JP" altLang="en-US" sz="1600" dirty="0"/>
              <a:t>の開発～リリースまでの一連の作業を自動化し、アプリケーション提供の頻度を</a:t>
            </a:r>
            <a:r>
              <a:rPr lang="ja-JP" altLang="en-US" sz="1600" dirty="0" smtClean="0"/>
              <a:t>高める手法</a:t>
            </a:r>
            <a:r>
              <a:rPr lang="ja-JP" altLang="en-US" sz="1600" dirty="0"/>
              <a:t>です</a:t>
            </a:r>
            <a:r>
              <a:rPr lang="ja-JP" altLang="en-US" sz="1600" dirty="0" smtClean="0"/>
              <a:t>。</a:t>
            </a:r>
            <a:endParaRPr lang="en-US" altLang="ja-JP" sz="1600" dirty="0" smtClean="0"/>
          </a:p>
          <a:p>
            <a:pPr lvl="1"/>
            <a:r>
              <a:rPr lang="en-US" altLang="ja-JP" dirty="0" smtClean="0"/>
              <a:t>CI</a:t>
            </a:r>
            <a:r>
              <a:rPr lang="ja-JP" altLang="en-US" dirty="0" smtClean="0"/>
              <a:t>（継続的インテグレーション）</a:t>
            </a:r>
            <a:endParaRPr lang="en-US" altLang="ja-JP" dirty="0"/>
          </a:p>
          <a:p>
            <a:pPr marL="180000" lvl="1" indent="0">
              <a:buNone/>
            </a:pPr>
            <a:r>
              <a:rPr lang="ja-JP" altLang="en-US" dirty="0" smtClean="0"/>
              <a:t>   アプリケーションコード</a:t>
            </a:r>
            <a:r>
              <a:rPr lang="ja-JP" altLang="en-US" dirty="0"/>
              <a:t>の変更を起点</a:t>
            </a:r>
            <a:r>
              <a:rPr lang="ja-JP" altLang="en-US" dirty="0" smtClean="0"/>
              <a:t>に</a:t>
            </a:r>
            <a:r>
              <a:rPr lang="ja-JP" altLang="en-US" dirty="0"/>
              <a:t>、</a:t>
            </a:r>
            <a:r>
              <a:rPr lang="ja-JP" altLang="en-US" dirty="0" smtClean="0"/>
              <a:t>ビルド</a:t>
            </a:r>
            <a:r>
              <a:rPr lang="ja-JP" altLang="en-US" dirty="0"/>
              <a:t>やテストの実行といった開発者の作業を自動化する手法を指します</a:t>
            </a:r>
            <a:r>
              <a:rPr lang="ja-JP" altLang="en-US" dirty="0" smtClean="0"/>
              <a:t>。</a:t>
            </a:r>
            <a:endParaRPr lang="en-US" altLang="ja-JP" dirty="0" smtClean="0"/>
          </a:p>
          <a:p>
            <a:pPr marL="180000" lvl="1" indent="0">
              <a:buNone/>
            </a:pPr>
            <a:endParaRPr lang="en-US" altLang="ja-JP" dirty="0" smtClean="0"/>
          </a:p>
          <a:p>
            <a:pPr lvl="1"/>
            <a:r>
              <a:rPr lang="en-US" altLang="ja-JP" dirty="0" smtClean="0"/>
              <a:t>CD</a:t>
            </a:r>
            <a:r>
              <a:rPr lang="ja-JP" altLang="en-US" dirty="0" smtClean="0"/>
              <a:t>（継続的</a:t>
            </a:r>
            <a:r>
              <a:rPr lang="ja-JP" altLang="en-US" dirty="0"/>
              <a:t>デリバリ</a:t>
            </a:r>
            <a:r>
              <a:rPr lang="ja-JP" altLang="en-US" dirty="0" smtClean="0"/>
              <a:t>ー）</a:t>
            </a:r>
            <a:endParaRPr lang="en-US" altLang="ja-JP" dirty="0"/>
          </a:p>
          <a:p>
            <a:pPr marL="180000" lvl="1" indent="0">
              <a:buNone/>
            </a:pPr>
            <a:r>
              <a:rPr lang="ja-JP" altLang="en-US" dirty="0" smtClean="0"/>
              <a:t>   実行環境</a:t>
            </a:r>
            <a:r>
              <a:rPr lang="ja-JP" altLang="en-US" dirty="0"/>
              <a:t>へのリリース</a:t>
            </a:r>
            <a:r>
              <a:rPr lang="ja-JP" altLang="en-US" dirty="0" smtClean="0"/>
              <a:t>までを自動化する手法を指します。</a:t>
            </a:r>
            <a:endParaRPr lang="en-US" altLang="ja-JP" dirty="0" smtClean="0"/>
          </a:p>
          <a:p>
            <a:pPr marL="180000" lvl="1" indent="0">
              <a:buNone/>
            </a:pPr>
            <a:endParaRPr lang="en-US" altLang="ja-JP" dirty="0" smtClean="0"/>
          </a:p>
          <a:p>
            <a:pPr lvl="1"/>
            <a:r>
              <a:rPr lang="en-US" altLang="ja-JP" dirty="0" smtClean="0"/>
              <a:t>CI/CD</a:t>
            </a:r>
            <a:r>
              <a:rPr lang="ja-JP" altLang="en-US" dirty="0" smtClean="0"/>
              <a:t>のイメージ</a:t>
            </a:r>
            <a:endParaRPr lang="en-US" altLang="ja-JP" dirty="0" smtClean="0"/>
          </a:p>
        </p:txBody>
      </p:sp>
      <p:sp>
        <p:nvSpPr>
          <p:cNvPr id="89" name="山形 88"/>
          <p:cNvSpPr/>
          <p:nvPr/>
        </p:nvSpPr>
        <p:spPr bwMode="auto">
          <a:xfrm>
            <a:off x="1954334" y="3854287"/>
            <a:ext cx="5400600" cy="432048"/>
          </a:xfrm>
          <a:prstGeom prst="chevron">
            <a:avLst/>
          </a:prstGeom>
          <a:solidFill>
            <a:srgbClr val="FBB028"/>
          </a:solidFill>
          <a:ln w="12700">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CI</a:t>
            </a:r>
            <a:endParaRPr kumimoji="1" lang="ja-JP" altLang="en-US" b="1" dirty="0" smtClean="0">
              <a:solidFill>
                <a:schemeClr val="bg1"/>
              </a:solidFill>
              <a:latin typeface="+mn-ea"/>
            </a:endParaRPr>
          </a:p>
        </p:txBody>
      </p:sp>
      <p:sp>
        <p:nvSpPr>
          <p:cNvPr id="119" name="フリーフォーム 118"/>
          <p:cNvSpPr>
            <a:spLocks noChangeAspect="1"/>
          </p:cNvSpPr>
          <p:nvPr/>
        </p:nvSpPr>
        <p:spPr bwMode="auto">
          <a:xfrm>
            <a:off x="2032212" y="4774593"/>
            <a:ext cx="598585" cy="617158"/>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120" name="テキスト ボックス 119"/>
          <p:cNvSpPr txBox="1"/>
          <p:nvPr/>
        </p:nvSpPr>
        <p:spPr>
          <a:xfrm>
            <a:off x="1860030" y="4489739"/>
            <a:ext cx="909223" cy="307777"/>
          </a:xfrm>
          <a:prstGeom prst="rect">
            <a:avLst/>
          </a:prstGeom>
          <a:noFill/>
        </p:spPr>
        <p:txBody>
          <a:bodyPr wrap="none" rtlCol="0">
            <a:spAutoFit/>
          </a:bodyPr>
          <a:lstStyle/>
          <a:p>
            <a:r>
              <a:rPr kumimoji="1" lang="en-US" altLang="ja-JP" sz="1400" b="1" dirty="0" smtClean="0"/>
              <a:t>DevOps</a:t>
            </a:r>
            <a:endParaRPr kumimoji="1" lang="ja-JP" altLang="en-US" sz="1400" b="1" dirty="0"/>
          </a:p>
        </p:txBody>
      </p:sp>
      <p:sp>
        <p:nvSpPr>
          <p:cNvPr id="122" name="円柱 121"/>
          <p:cNvSpPr/>
          <p:nvPr/>
        </p:nvSpPr>
        <p:spPr bwMode="auto">
          <a:xfrm>
            <a:off x="3148159" y="4815866"/>
            <a:ext cx="1185214" cy="745071"/>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3" name="図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975" y="4414835"/>
            <a:ext cx="337099" cy="337099"/>
          </a:xfrm>
          <a:prstGeom prst="rect">
            <a:avLst/>
          </a:prstGeom>
        </p:spPr>
      </p:pic>
      <p:sp>
        <p:nvSpPr>
          <p:cNvPr id="124" name="フローチャート: 書類 123"/>
          <p:cNvSpPr/>
          <p:nvPr/>
        </p:nvSpPr>
        <p:spPr bwMode="auto">
          <a:xfrm>
            <a:off x="3264621" y="5089401"/>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a:latin typeface="+mn-ea"/>
              </a:rPr>
              <a:t>コード</a:t>
            </a:r>
          </a:p>
        </p:txBody>
      </p:sp>
      <p:pic>
        <p:nvPicPr>
          <p:cNvPr id="146" name="図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664" y="5102380"/>
            <a:ext cx="556725" cy="556725"/>
          </a:xfrm>
          <a:prstGeom prst="rect">
            <a:avLst/>
          </a:prstGeom>
        </p:spPr>
      </p:pic>
      <p:pic>
        <p:nvPicPr>
          <p:cNvPr id="147" name="図 1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749" y="5097279"/>
            <a:ext cx="556725" cy="556725"/>
          </a:xfrm>
          <a:prstGeom prst="rect">
            <a:avLst/>
          </a:prstGeom>
        </p:spPr>
      </p:pic>
      <p:pic>
        <p:nvPicPr>
          <p:cNvPr id="148" name="図 1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360" y="4735046"/>
            <a:ext cx="556725" cy="556725"/>
          </a:xfrm>
          <a:prstGeom prst="rect">
            <a:avLst/>
          </a:prstGeom>
        </p:spPr>
      </p:pic>
      <p:sp>
        <p:nvSpPr>
          <p:cNvPr id="149" name="テキスト ボックス 148"/>
          <p:cNvSpPr txBox="1"/>
          <p:nvPr/>
        </p:nvSpPr>
        <p:spPr>
          <a:xfrm>
            <a:off x="4617473" y="4908879"/>
            <a:ext cx="1395353" cy="261610"/>
          </a:xfrm>
          <a:prstGeom prst="rect">
            <a:avLst/>
          </a:prstGeom>
          <a:noFill/>
        </p:spPr>
        <p:txBody>
          <a:bodyPr wrap="square" rtlCol="0">
            <a:spAutoFit/>
          </a:bodyPr>
          <a:lstStyle/>
          <a:p>
            <a:r>
              <a:rPr lang="ja-JP" altLang="en-US" sz="1100" b="1" dirty="0" smtClean="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rPr>
              <a:t>コンテナイメージ</a:t>
            </a:r>
            <a:endParaRPr kumimoji="1" lang="ja-JP" altLang="en-US" sz="1100" b="1" dirty="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endParaRPr>
          </a:p>
        </p:txBody>
      </p:sp>
      <p:pic>
        <p:nvPicPr>
          <p:cNvPr id="150" name="図 1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6993" y="4500874"/>
            <a:ext cx="697830" cy="164917"/>
          </a:xfrm>
          <a:prstGeom prst="rect">
            <a:avLst/>
          </a:prstGeom>
        </p:spPr>
      </p:pic>
      <p:sp>
        <p:nvSpPr>
          <p:cNvPr id="151" name="右矢印 150"/>
          <p:cNvSpPr/>
          <p:nvPr/>
        </p:nvSpPr>
        <p:spPr bwMode="auto">
          <a:xfrm>
            <a:off x="4355814" y="5090761"/>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2" name="右矢印 151"/>
          <p:cNvSpPr/>
          <p:nvPr/>
        </p:nvSpPr>
        <p:spPr bwMode="auto">
          <a:xfrm>
            <a:off x="2671102" y="5081227"/>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 name="フローチャート: 内部記憶 13"/>
          <p:cNvSpPr/>
          <p:nvPr/>
        </p:nvSpPr>
        <p:spPr bwMode="auto">
          <a:xfrm>
            <a:off x="6331959" y="4949117"/>
            <a:ext cx="850216" cy="586865"/>
          </a:xfrm>
          <a:prstGeom prst="flowChartInternalStorage">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smtClean="0"/>
              <a:t>Test</a:t>
            </a:r>
            <a:endParaRPr lang="ja-JP" altLang="en-US" sz="1200" b="1" dirty="0"/>
          </a:p>
        </p:txBody>
      </p:sp>
      <p:sp>
        <p:nvSpPr>
          <p:cNvPr id="153" name="直方体 152"/>
          <p:cNvSpPr/>
          <p:nvPr/>
        </p:nvSpPr>
        <p:spPr bwMode="auto">
          <a:xfrm>
            <a:off x="8651078" y="5162767"/>
            <a:ext cx="448914" cy="502786"/>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54" name="直方体 153"/>
          <p:cNvSpPr/>
          <p:nvPr/>
        </p:nvSpPr>
        <p:spPr bwMode="auto">
          <a:xfrm>
            <a:off x="9099992" y="5154532"/>
            <a:ext cx="426496" cy="502787"/>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55" name="直方体 154"/>
          <p:cNvSpPr/>
          <p:nvPr/>
        </p:nvSpPr>
        <p:spPr bwMode="auto">
          <a:xfrm>
            <a:off x="8861628" y="4668227"/>
            <a:ext cx="439199" cy="502262"/>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pic>
        <p:nvPicPr>
          <p:cNvPr id="156" name="図 1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5802" y="4417190"/>
            <a:ext cx="947564" cy="204656"/>
          </a:xfrm>
          <a:prstGeom prst="rect">
            <a:avLst/>
          </a:prstGeom>
        </p:spPr>
      </p:pic>
      <p:sp>
        <p:nvSpPr>
          <p:cNvPr id="157" name="右矢印 156"/>
          <p:cNvSpPr/>
          <p:nvPr/>
        </p:nvSpPr>
        <p:spPr bwMode="auto">
          <a:xfrm>
            <a:off x="5850537" y="5100110"/>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8" name="右矢印 157"/>
          <p:cNvSpPr/>
          <p:nvPr/>
        </p:nvSpPr>
        <p:spPr bwMode="auto">
          <a:xfrm>
            <a:off x="7362411" y="5100110"/>
            <a:ext cx="1266521" cy="284880"/>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2" name="テキスト ボックス 161"/>
          <p:cNvSpPr txBox="1"/>
          <p:nvPr/>
        </p:nvSpPr>
        <p:spPr>
          <a:xfrm>
            <a:off x="3093971" y="5620953"/>
            <a:ext cx="1454244" cy="369332"/>
          </a:xfrm>
          <a:prstGeom prst="rect">
            <a:avLst/>
          </a:prstGeom>
          <a:noFill/>
        </p:spPr>
        <p:txBody>
          <a:bodyPr wrap="none" rtlCol="0">
            <a:spAutoFit/>
          </a:bodyPr>
          <a:lstStyle/>
          <a:p>
            <a:r>
              <a:rPr kumimoji="1" lang="ja-JP" altLang="en-US" sz="900" b="1" dirty="0" smtClean="0"/>
              <a:t>アプリケーションコード</a:t>
            </a:r>
            <a:endParaRPr kumimoji="1" lang="en-US" altLang="ja-JP" sz="900" b="1" dirty="0" smtClean="0"/>
          </a:p>
          <a:p>
            <a:r>
              <a:rPr kumimoji="1" lang="en-US" altLang="ja-JP" sz="900" b="1" dirty="0" smtClean="0"/>
              <a:t>Commit</a:t>
            </a:r>
            <a:r>
              <a:rPr kumimoji="1" lang="ja-JP" altLang="en-US" sz="900" b="1" dirty="0" smtClean="0"/>
              <a:t>＆</a:t>
            </a:r>
            <a:r>
              <a:rPr kumimoji="1" lang="en-US" altLang="ja-JP" sz="900" b="1" dirty="0" smtClean="0"/>
              <a:t>Push</a:t>
            </a:r>
            <a:endParaRPr kumimoji="1" lang="ja-JP" altLang="en-US" sz="900" b="1" dirty="0"/>
          </a:p>
        </p:txBody>
      </p:sp>
      <p:sp>
        <p:nvSpPr>
          <p:cNvPr id="163" name="テキスト ボックス 162"/>
          <p:cNvSpPr txBox="1"/>
          <p:nvPr/>
        </p:nvSpPr>
        <p:spPr>
          <a:xfrm>
            <a:off x="4984219" y="5637584"/>
            <a:ext cx="530915" cy="230832"/>
          </a:xfrm>
          <a:prstGeom prst="rect">
            <a:avLst/>
          </a:prstGeom>
          <a:noFill/>
        </p:spPr>
        <p:txBody>
          <a:bodyPr wrap="none" rtlCol="0">
            <a:spAutoFit/>
          </a:bodyPr>
          <a:lstStyle/>
          <a:p>
            <a:r>
              <a:rPr kumimoji="1" lang="ja-JP" altLang="en-US" sz="900" b="1" dirty="0" smtClean="0"/>
              <a:t>ビルド</a:t>
            </a:r>
            <a:endParaRPr kumimoji="1" lang="ja-JP" altLang="en-US" sz="900" b="1" dirty="0"/>
          </a:p>
        </p:txBody>
      </p:sp>
      <p:sp>
        <p:nvSpPr>
          <p:cNvPr id="165" name="テキスト ボックス 164"/>
          <p:cNvSpPr txBox="1"/>
          <p:nvPr/>
        </p:nvSpPr>
        <p:spPr>
          <a:xfrm>
            <a:off x="7503158" y="5391751"/>
            <a:ext cx="646331" cy="230832"/>
          </a:xfrm>
          <a:prstGeom prst="rect">
            <a:avLst/>
          </a:prstGeom>
          <a:noFill/>
        </p:spPr>
        <p:txBody>
          <a:bodyPr wrap="none" rtlCol="0">
            <a:spAutoFit/>
          </a:bodyPr>
          <a:lstStyle/>
          <a:p>
            <a:r>
              <a:rPr kumimoji="1" lang="ja-JP" altLang="en-US" sz="900" b="1" dirty="0" smtClean="0"/>
              <a:t>リリース</a:t>
            </a:r>
            <a:endParaRPr kumimoji="1" lang="ja-JP" altLang="en-US" sz="900" b="1" dirty="0"/>
          </a:p>
        </p:txBody>
      </p:sp>
      <p:sp>
        <p:nvSpPr>
          <p:cNvPr id="174" name="山形 173"/>
          <p:cNvSpPr/>
          <p:nvPr/>
        </p:nvSpPr>
        <p:spPr bwMode="auto">
          <a:xfrm>
            <a:off x="7248127" y="3861048"/>
            <a:ext cx="2699095" cy="432048"/>
          </a:xfrm>
          <a:prstGeom prst="chevron">
            <a:avLst/>
          </a:prstGeom>
          <a:solidFill>
            <a:srgbClr val="FF531B"/>
          </a:solidFill>
          <a:ln w="12700">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CD</a:t>
            </a:r>
            <a:endParaRPr kumimoji="1" lang="ja-JP" altLang="en-US" b="1" dirty="0" smtClean="0">
              <a:solidFill>
                <a:schemeClr val="bg1"/>
              </a:solidFill>
              <a:latin typeface="+mn-ea"/>
            </a:endParaRPr>
          </a:p>
        </p:txBody>
      </p:sp>
      <p:sp>
        <p:nvSpPr>
          <p:cNvPr id="175" name="角丸四角形 174"/>
          <p:cNvSpPr/>
          <p:nvPr/>
        </p:nvSpPr>
        <p:spPr bwMode="auto">
          <a:xfrm>
            <a:off x="1487488" y="3717032"/>
            <a:ext cx="9001000" cy="2448272"/>
          </a:xfrm>
          <a:prstGeom prst="roundRect">
            <a:avLst>
              <a:gd name="adj" fmla="val 4498"/>
            </a:avLst>
          </a:prstGeom>
          <a:no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13998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fontScale="77500" lnSpcReduction="20000"/>
          </a:bodyPr>
          <a:lstStyle/>
          <a:p>
            <a:pPr marL="457200" indent="-457200">
              <a:buAutoNum type="arabicPeriod"/>
            </a:pPr>
            <a:r>
              <a:rPr lang="ja-JP" altLang="en-US" dirty="0" smtClean="0"/>
              <a:t>はじめに</a:t>
            </a:r>
            <a:endParaRPr lang="en-US" altLang="ja-JP" dirty="0" smtClean="0"/>
          </a:p>
          <a:p>
            <a:pPr marL="0" lvl="0" indent="0">
              <a:buClr>
                <a:srgbClr val="002B62"/>
              </a:buClr>
              <a:buNone/>
            </a:pPr>
            <a:r>
              <a:rPr lang="ja-JP" altLang="en-US" sz="1800" dirty="0" smtClean="0">
                <a:solidFill>
                  <a:srgbClr val="000000"/>
                </a:solidFill>
              </a:rPr>
              <a:t>   </a:t>
            </a:r>
            <a:r>
              <a:rPr lang="en-US" altLang="ja-JP" sz="1800" dirty="0">
                <a:solidFill>
                  <a:srgbClr val="000000"/>
                </a:solidFill>
              </a:rPr>
              <a:t>1</a:t>
            </a:r>
            <a:r>
              <a:rPr lang="en-US" altLang="ja-JP" sz="1800" dirty="0" smtClean="0">
                <a:solidFill>
                  <a:srgbClr val="000000"/>
                </a:solidFill>
              </a:rPr>
              <a:t>.1 </a:t>
            </a:r>
            <a:r>
              <a:rPr lang="en-US" altLang="ja-JP" sz="1800" dirty="0" err="1" smtClean="0">
                <a:solidFill>
                  <a:srgbClr val="000000"/>
                </a:solidFill>
              </a:rPr>
              <a:t>QuickStart</a:t>
            </a:r>
            <a:r>
              <a:rPr lang="ja-JP" altLang="en-US" sz="1800" dirty="0" smtClean="0">
                <a:solidFill>
                  <a:srgbClr val="000000"/>
                </a:solidFill>
              </a:rPr>
              <a:t>について</a:t>
            </a:r>
            <a:endParaRPr lang="en-US" altLang="ja-JP" sz="1800" dirty="0" smtClean="0">
              <a:solidFill>
                <a:srgbClr val="000000"/>
              </a:solidFill>
            </a:endParaRPr>
          </a:p>
          <a:p>
            <a:pPr marL="0" lvl="0" indent="0">
              <a:buClr>
                <a:srgbClr val="002B62"/>
              </a:buClr>
              <a:buNone/>
            </a:pPr>
            <a:r>
              <a:rPr lang="ja-JP" altLang="en-US" sz="1800" dirty="0">
                <a:solidFill>
                  <a:srgbClr val="000000"/>
                </a:solidFill>
              </a:rPr>
              <a:t> </a:t>
            </a:r>
            <a:r>
              <a:rPr lang="ja-JP" altLang="en-US" sz="1800" dirty="0" smtClean="0">
                <a:solidFill>
                  <a:srgbClr val="000000"/>
                </a:solidFill>
              </a:rPr>
              <a:t>  </a:t>
            </a:r>
            <a:r>
              <a:rPr lang="en-US" altLang="ja-JP" sz="1800" dirty="0" smtClean="0">
                <a:solidFill>
                  <a:srgbClr val="000000"/>
                </a:solidFill>
              </a:rPr>
              <a:t>1.2 </a:t>
            </a:r>
            <a:r>
              <a:rPr lang="en-US" altLang="ja-JP" sz="1800" dirty="0" err="1">
                <a:solidFill>
                  <a:srgbClr val="000000"/>
                </a:solidFill>
              </a:rPr>
              <a:t>QuickStart</a:t>
            </a:r>
            <a:r>
              <a:rPr lang="ja-JP" altLang="en-US" sz="1800" dirty="0">
                <a:solidFill>
                  <a:srgbClr val="000000"/>
                </a:solidFill>
              </a:rPr>
              <a:t>を実施する</a:t>
            </a:r>
            <a:r>
              <a:rPr lang="en-US" altLang="ja-JP" sz="1800" dirty="0">
                <a:solidFill>
                  <a:srgbClr val="000000"/>
                </a:solidFill>
              </a:rPr>
              <a:t>PC</a:t>
            </a:r>
            <a:r>
              <a:rPr lang="ja-JP" altLang="en-US" sz="1800" dirty="0">
                <a:solidFill>
                  <a:srgbClr val="000000"/>
                </a:solidFill>
              </a:rPr>
              <a:t>環境</a:t>
            </a:r>
            <a:r>
              <a:rPr lang="ja-JP" altLang="en-US" sz="1800" dirty="0" smtClean="0">
                <a:solidFill>
                  <a:srgbClr val="000000"/>
                </a:solidFill>
              </a:rPr>
              <a:t>ついて</a:t>
            </a:r>
            <a:endParaRPr lang="ja-JP" altLang="en-US" dirty="0" smtClean="0"/>
          </a:p>
          <a:p>
            <a:pPr marL="0" indent="0">
              <a:buNone/>
            </a:pPr>
            <a:endParaRPr lang="en-US" altLang="ja-JP" sz="700" dirty="0" smtClean="0"/>
          </a:p>
          <a:p>
            <a:pPr marL="0" indent="0">
              <a:buNone/>
            </a:pPr>
            <a:r>
              <a:rPr lang="en-US" altLang="ja-JP" dirty="0" smtClean="0"/>
              <a:t>2.</a:t>
            </a:r>
            <a:r>
              <a:rPr lang="ja-JP" altLang="en-US" dirty="0" smtClean="0"/>
              <a:t> インストール</a:t>
            </a:r>
            <a:endParaRPr lang="en-US" altLang="ja-JP" dirty="0" smtClean="0"/>
          </a:p>
          <a:p>
            <a:pPr marL="0" indent="0">
              <a:buNone/>
            </a:pPr>
            <a:r>
              <a:rPr lang="ja-JP" altLang="en-US" sz="1800" dirty="0" smtClean="0"/>
              <a:t>　</a:t>
            </a:r>
            <a:r>
              <a:rPr lang="en-US" altLang="ja-JP" sz="1800" dirty="0" smtClean="0"/>
              <a:t>2.1 EPOCH</a:t>
            </a:r>
            <a:r>
              <a:rPr lang="ja-JP" altLang="en-US" sz="1800" dirty="0" smtClean="0"/>
              <a:t>のインストール</a:t>
            </a:r>
          </a:p>
          <a:p>
            <a:pPr marL="0" indent="0">
              <a:buNone/>
            </a:pPr>
            <a:r>
              <a:rPr lang="ja-JP" altLang="en-US" sz="1800" dirty="0"/>
              <a:t>　</a:t>
            </a:r>
            <a:r>
              <a:rPr lang="en-US" altLang="ja-JP" sz="1800" dirty="0" smtClean="0"/>
              <a:t>2.2 </a:t>
            </a:r>
            <a:r>
              <a:rPr lang="ja-JP" altLang="en-US" sz="1800" dirty="0" smtClean="0"/>
              <a:t>リポジトリ準備</a:t>
            </a:r>
            <a:endParaRPr lang="en-US" altLang="ja-JP" sz="1800" dirty="0" smtClean="0"/>
          </a:p>
          <a:p>
            <a:pPr marL="0" indent="0">
              <a:buNone/>
            </a:pPr>
            <a:r>
              <a:rPr lang="ja-JP" altLang="en-US" sz="1800" dirty="0"/>
              <a:t>　</a:t>
            </a:r>
            <a:r>
              <a:rPr lang="en-US" altLang="ja-JP" sz="1800" dirty="0"/>
              <a:t>2.3 Manifest</a:t>
            </a:r>
            <a:r>
              <a:rPr lang="ja-JP" altLang="en-US" sz="1800" dirty="0"/>
              <a:t>テンプレートファイル準備</a:t>
            </a:r>
            <a:endParaRPr lang="en-US" altLang="ja-JP" sz="1800" dirty="0" smtClean="0"/>
          </a:p>
          <a:p>
            <a:pPr marL="0" indent="0">
              <a:buNone/>
            </a:pPr>
            <a:endParaRPr lang="en-US" altLang="ja-JP" sz="800" dirty="0"/>
          </a:p>
          <a:p>
            <a:pPr marL="0" indent="0">
              <a:buNone/>
            </a:pPr>
            <a:r>
              <a:rPr lang="en-US" altLang="ja-JP" dirty="0" smtClean="0"/>
              <a:t>3. </a:t>
            </a:r>
            <a:r>
              <a:rPr lang="ja-JP" altLang="en-US" dirty="0" smtClean="0"/>
              <a:t>ワークスペース作成</a:t>
            </a:r>
            <a:endParaRPr lang="en-US" altLang="ja-JP" dirty="0" smtClean="0"/>
          </a:p>
          <a:p>
            <a:pPr marL="0" indent="0">
              <a:buNone/>
            </a:pPr>
            <a:r>
              <a:rPr lang="ja-JP" altLang="en-US" sz="1800" dirty="0"/>
              <a:t>　</a:t>
            </a:r>
            <a:r>
              <a:rPr lang="en-US" altLang="ja-JP" sz="1800" dirty="0" smtClean="0"/>
              <a:t>3.1 </a:t>
            </a:r>
            <a:r>
              <a:rPr lang="ja-JP" altLang="en-US" sz="1800" dirty="0" smtClean="0"/>
              <a:t>ワークスペース</a:t>
            </a:r>
            <a:endParaRPr lang="en-US" altLang="ja-JP" sz="1800" dirty="0"/>
          </a:p>
          <a:p>
            <a:pPr marL="0" indent="0">
              <a:buNone/>
            </a:pPr>
            <a:r>
              <a:rPr lang="ja-JP" altLang="en-US" sz="1800" dirty="0"/>
              <a:t>　</a:t>
            </a:r>
            <a:r>
              <a:rPr lang="en-US" altLang="ja-JP" sz="1800" dirty="0" smtClean="0"/>
              <a:t>3.2 CI/CD</a:t>
            </a:r>
            <a:r>
              <a:rPr lang="ja-JP" altLang="en-US" sz="1800" dirty="0" smtClean="0"/>
              <a:t>について</a:t>
            </a:r>
            <a:endParaRPr lang="en-US" altLang="ja-JP" sz="1800" dirty="0"/>
          </a:p>
          <a:p>
            <a:pPr marL="0" indent="0">
              <a:buNone/>
            </a:pPr>
            <a:r>
              <a:rPr lang="ja-JP" altLang="en-US" sz="1800" dirty="0"/>
              <a:t>　</a:t>
            </a:r>
            <a:r>
              <a:rPr lang="en-US" altLang="ja-JP" sz="1800" dirty="0" smtClean="0"/>
              <a:t>3.3 EPOCH</a:t>
            </a:r>
            <a:r>
              <a:rPr lang="ja-JP" altLang="en-US" sz="1800" dirty="0" smtClean="0"/>
              <a:t>の</a:t>
            </a:r>
            <a:r>
              <a:rPr lang="en-US" altLang="ja-JP" sz="1800" dirty="0" smtClean="0"/>
              <a:t>CI/CD</a:t>
            </a:r>
            <a:endParaRPr lang="en-US" altLang="ja-JP" sz="1800" dirty="0"/>
          </a:p>
          <a:p>
            <a:pPr marL="0" indent="0">
              <a:buNone/>
            </a:pPr>
            <a:r>
              <a:rPr lang="ja-JP" altLang="en-US" sz="1800" dirty="0"/>
              <a:t>　</a:t>
            </a:r>
            <a:r>
              <a:rPr lang="en-US" altLang="ja-JP" sz="1800" dirty="0" smtClean="0"/>
              <a:t>3.4</a:t>
            </a:r>
            <a:r>
              <a:rPr lang="ja-JP" altLang="en-US" sz="1800" dirty="0" smtClean="0"/>
              <a:t> </a:t>
            </a:r>
            <a:r>
              <a:rPr lang="en-US" altLang="ja-JP" sz="1800" dirty="0" smtClean="0"/>
              <a:t>EPOCH</a:t>
            </a:r>
            <a:r>
              <a:rPr lang="ja-JP" altLang="en-US" sz="1800" dirty="0"/>
              <a:t>起動</a:t>
            </a:r>
            <a:endParaRPr lang="ja-JP" altLang="en-US" sz="1800" dirty="0" smtClean="0"/>
          </a:p>
          <a:p>
            <a:pPr marL="0" indent="0">
              <a:buNone/>
            </a:pPr>
            <a:r>
              <a:rPr lang="ja-JP" altLang="en-US" sz="1800" dirty="0" smtClean="0"/>
              <a:t>　</a:t>
            </a:r>
            <a:r>
              <a:rPr lang="en-US" altLang="ja-JP" sz="1800" dirty="0" smtClean="0"/>
              <a:t>3.5 </a:t>
            </a:r>
            <a:r>
              <a:rPr lang="ja-JP" altLang="en-US" sz="1800" dirty="0" smtClean="0"/>
              <a:t>ワークスペース作成</a:t>
            </a:r>
          </a:p>
          <a:p>
            <a:pPr marL="0" indent="0">
              <a:buNone/>
            </a:pPr>
            <a:endParaRPr lang="en-US" altLang="ja-JP" sz="800" dirty="0"/>
          </a:p>
          <a:p>
            <a:pPr marL="0" indent="0">
              <a:buNone/>
            </a:pPr>
            <a:r>
              <a:rPr lang="en-US" altLang="ja-JP" dirty="0" smtClean="0"/>
              <a:t>4. </a:t>
            </a:r>
            <a:r>
              <a:rPr lang="ja-JP" altLang="en-US" dirty="0" smtClean="0"/>
              <a:t>チュートリアル</a:t>
            </a:r>
            <a:endParaRPr lang="en-US" altLang="ja-JP" dirty="0" smtClean="0"/>
          </a:p>
          <a:p>
            <a:pPr marL="0" indent="0">
              <a:buNone/>
            </a:pPr>
            <a:r>
              <a:rPr lang="ja-JP" altLang="en-US" sz="1800" dirty="0" smtClean="0"/>
              <a:t>　</a:t>
            </a:r>
            <a:r>
              <a:rPr lang="en-US" altLang="ja-JP" sz="1800" dirty="0" smtClean="0"/>
              <a:t>4.1 </a:t>
            </a:r>
            <a:r>
              <a:rPr lang="ja-JP" altLang="en-US" sz="1800" dirty="0" smtClean="0"/>
              <a:t>サンプルアプリの構成</a:t>
            </a:r>
            <a:endParaRPr lang="ja-JP" altLang="en-US" sz="1800" dirty="0"/>
          </a:p>
          <a:p>
            <a:pPr marL="0" indent="0">
              <a:buNone/>
            </a:pPr>
            <a:r>
              <a:rPr lang="ja-JP" altLang="en-US" sz="1800" dirty="0"/>
              <a:t>　</a:t>
            </a:r>
            <a:r>
              <a:rPr lang="en-US" altLang="ja-JP" sz="1800" dirty="0" smtClean="0"/>
              <a:t>4.2 </a:t>
            </a:r>
            <a:r>
              <a:rPr lang="ja-JP" altLang="en-US" sz="1800" dirty="0" smtClean="0"/>
              <a:t>チュートリアル</a:t>
            </a:r>
            <a:r>
              <a:rPr lang="ja-JP" altLang="en-US" sz="1800" dirty="0"/>
              <a:t>の流れ</a:t>
            </a:r>
            <a:r>
              <a:rPr lang="en-US" altLang="ja-JP" sz="1800" dirty="0"/>
              <a:t>(CI/CD</a:t>
            </a:r>
            <a:r>
              <a:rPr lang="ja-JP" altLang="en-US" sz="1800" dirty="0"/>
              <a:t>ワークフロー</a:t>
            </a:r>
            <a:r>
              <a:rPr lang="en-US" altLang="ja-JP" sz="1800" dirty="0"/>
              <a:t>)</a:t>
            </a:r>
          </a:p>
          <a:p>
            <a:pPr marL="0" indent="0">
              <a:buNone/>
            </a:pPr>
            <a:r>
              <a:rPr lang="ja-JP" altLang="en-US" sz="1800" dirty="0"/>
              <a:t>　</a:t>
            </a:r>
            <a:r>
              <a:rPr lang="en-US" altLang="ja-JP" sz="1800" dirty="0" smtClean="0"/>
              <a:t>4.3 Manifest</a:t>
            </a:r>
            <a:r>
              <a:rPr lang="ja-JP" altLang="en-US" sz="1800" dirty="0" smtClean="0"/>
              <a:t>テンプレートファイルについて</a:t>
            </a:r>
            <a:endParaRPr lang="en-US" altLang="ja-JP" sz="1800" dirty="0"/>
          </a:p>
          <a:p>
            <a:pPr marL="0" indent="0">
              <a:buNone/>
            </a:pPr>
            <a:r>
              <a:rPr lang="ja-JP" altLang="en-US" sz="1800" dirty="0"/>
              <a:t>　</a:t>
            </a:r>
            <a:r>
              <a:rPr lang="en-US" altLang="ja-JP" sz="1800" dirty="0" smtClean="0"/>
              <a:t>4.4 1</a:t>
            </a:r>
            <a:r>
              <a:rPr lang="ja-JP" altLang="en-US" sz="1800" dirty="0" smtClean="0"/>
              <a:t>回目の</a:t>
            </a:r>
            <a:r>
              <a:rPr lang="en-US" altLang="ja-JP" sz="1800" dirty="0" smtClean="0"/>
              <a:t>CI/CD</a:t>
            </a:r>
            <a:r>
              <a:rPr lang="ja-JP" altLang="en-US" sz="1800" dirty="0" smtClean="0"/>
              <a:t>ワークフロー手順</a:t>
            </a:r>
            <a:endParaRPr lang="en-US" altLang="ja-JP" sz="1800" dirty="0" smtClean="0"/>
          </a:p>
          <a:p>
            <a:pPr marL="0" indent="0">
              <a:buNone/>
            </a:pPr>
            <a:r>
              <a:rPr lang="ja-JP" altLang="en-US" sz="1800" dirty="0"/>
              <a:t>　</a:t>
            </a:r>
            <a:r>
              <a:rPr lang="en-US" altLang="ja-JP" sz="1800" dirty="0" smtClean="0"/>
              <a:t>4.5 2</a:t>
            </a:r>
            <a:r>
              <a:rPr lang="ja-JP" altLang="en-US" sz="1800" dirty="0" smtClean="0"/>
              <a:t>回目の</a:t>
            </a:r>
            <a:r>
              <a:rPr lang="en-US" altLang="ja-JP" sz="1800" dirty="0" smtClean="0"/>
              <a:t>CI/CD</a:t>
            </a:r>
            <a:r>
              <a:rPr lang="ja-JP" altLang="en-US" sz="1800" dirty="0" smtClean="0"/>
              <a:t>ワークフロー手順</a:t>
            </a:r>
            <a:endParaRPr lang="en-US" altLang="ja-JP" sz="1800" dirty="0"/>
          </a:p>
          <a:p>
            <a:pPr marL="0" indent="0">
              <a:buNone/>
            </a:pPr>
            <a:endParaRPr lang="en-US" altLang="ja-JP" sz="800" dirty="0"/>
          </a:p>
          <a:p>
            <a:pPr marL="0" indent="0">
              <a:buNone/>
            </a:pPr>
            <a:r>
              <a:rPr lang="en-US" altLang="ja-JP" dirty="0" smtClean="0"/>
              <a:t>5. </a:t>
            </a:r>
            <a:r>
              <a:rPr lang="ja-JP" altLang="en-US" dirty="0" smtClean="0"/>
              <a:t>付録</a:t>
            </a:r>
          </a:p>
          <a:p>
            <a:pPr marL="0" indent="0">
              <a:buNone/>
            </a:pPr>
            <a:r>
              <a:rPr lang="ja-JP" altLang="en-US" sz="1800" dirty="0"/>
              <a:t>　</a:t>
            </a:r>
            <a:r>
              <a:rPr lang="en-US" altLang="ja-JP" sz="1800" dirty="0" smtClean="0"/>
              <a:t>5.1 </a:t>
            </a:r>
            <a:r>
              <a:rPr lang="ja-JP" altLang="en-US" sz="1800" dirty="0"/>
              <a:t>注意事項・制限事項</a:t>
            </a:r>
          </a:p>
          <a:p>
            <a:pPr marL="0" indent="0">
              <a:buNone/>
            </a:pPr>
            <a:endParaRPr kumimoji="1" lang="ja-JP" altLang="en-US" sz="1800" dirty="0"/>
          </a:p>
        </p:txBody>
      </p:sp>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Tree>
    <p:extLst>
      <p:ext uri="{BB962C8B-B14F-4D97-AF65-F5344CB8AC3E}">
        <p14:creationId xmlns:p14="http://schemas.microsoft.com/office/powerpoint/2010/main" val="16084709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88632"/>
          </a:xfrm>
        </p:spPr>
        <p:txBody>
          <a:bodyPr>
            <a:normAutofit/>
          </a:bodyPr>
          <a:lstStyle/>
          <a:p>
            <a:r>
              <a:rPr lang="en-US" altLang="ja-JP" dirty="0" smtClean="0"/>
              <a:t>EPOCH</a:t>
            </a:r>
            <a:r>
              <a:rPr lang="ja-JP" altLang="en-US" dirty="0" smtClean="0"/>
              <a:t>の</a:t>
            </a:r>
            <a:r>
              <a:rPr lang="en-US" altLang="ja-JP" dirty="0" smtClean="0"/>
              <a:t>CI/CD</a:t>
            </a:r>
          </a:p>
          <a:p>
            <a:pPr marL="0" indent="0">
              <a:buNone/>
            </a:pPr>
            <a:r>
              <a:rPr lang="ja-JP" altLang="en-US" sz="1800" dirty="0"/>
              <a:t>　</a:t>
            </a:r>
            <a:r>
              <a:rPr lang="en-US" altLang="ja-JP" sz="1800" dirty="0" smtClean="0"/>
              <a:t>EPOCH</a:t>
            </a:r>
            <a:r>
              <a:rPr lang="ja-JP" altLang="en-US" sz="1800" dirty="0" smtClean="0"/>
              <a:t>の</a:t>
            </a:r>
            <a:r>
              <a:rPr lang="en-US" altLang="ja-JP" sz="1800" dirty="0" smtClean="0"/>
              <a:t>CI/CD</a:t>
            </a:r>
            <a:r>
              <a:rPr lang="ja-JP" altLang="en-US" sz="1800" dirty="0" smtClean="0"/>
              <a:t>の流れを、下図に示します。</a:t>
            </a:r>
            <a:endParaRPr lang="en-US" altLang="ja-JP" sz="1800" dirty="0" smtClean="0"/>
          </a:p>
          <a:p>
            <a:pPr marL="0" indent="0">
              <a:buNone/>
            </a:pPr>
            <a:endParaRPr lang="en-US" altLang="ja-JP" sz="1800" dirty="0" smtClean="0"/>
          </a:p>
        </p:txBody>
      </p:sp>
      <p:sp>
        <p:nvSpPr>
          <p:cNvPr id="124" name="角丸四角形 123"/>
          <p:cNvSpPr/>
          <p:nvPr/>
        </p:nvSpPr>
        <p:spPr bwMode="auto">
          <a:xfrm>
            <a:off x="2384326" y="2036881"/>
            <a:ext cx="9576329" cy="1694583"/>
          </a:xfrm>
          <a:prstGeom prst="roundRect">
            <a:avLst>
              <a:gd name="adj" fmla="val 10232"/>
            </a:avLst>
          </a:prstGeom>
          <a:noFill/>
          <a:ln w="38100">
            <a:solidFill>
              <a:schemeClr val="accent6">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 name="角丸四角形 13"/>
          <p:cNvSpPr/>
          <p:nvPr/>
        </p:nvSpPr>
        <p:spPr bwMode="auto">
          <a:xfrm>
            <a:off x="1463162" y="3817307"/>
            <a:ext cx="10497493" cy="2269262"/>
          </a:xfrm>
          <a:prstGeom prst="roundRect">
            <a:avLst>
              <a:gd name="adj" fmla="val 8851"/>
            </a:avLst>
          </a:prstGeom>
          <a:noFill/>
          <a:ln w="38100">
            <a:solidFill>
              <a:schemeClr val="accent6">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3" name="正方形/長方形 132"/>
          <p:cNvSpPr/>
          <p:nvPr/>
        </p:nvSpPr>
        <p:spPr bwMode="auto">
          <a:xfrm>
            <a:off x="10145594" y="4194174"/>
            <a:ext cx="1656184" cy="1647940"/>
          </a:xfrm>
          <a:prstGeom prst="rect">
            <a:avLst/>
          </a:prstGeom>
          <a:solidFill>
            <a:schemeClr val="accent5">
              <a:lumMod val="10000"/>
              <a:lumOff val="90000"/>
            </a:schemeClr>
          </a:solidFill>
          <a:ln w="12700">
            <a:solidFill>
              <a:schemeClr val="accent5">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4" name="正方形/長方形 133"/>
          <p:cNvSpPr/>
          <p:nvPr/>
        </p:nvSpPr>
        <p:spPr bwMode="auto">
          <a:xfrm>
            <a:off x="9983606" y="4342362"/>
            <a:ext cx="1656184" cy="1650732"/>
          </a:xfrm>
          <a:prstGeom prst="rect">
            <a:avLst/>
          </a:prstGeom>
          <a:solidFill>
            <a:schemeClr val="accent5">
              <a:lumMod val="10000"/>
              <a:lumOff val="90000"/>
            </a:schemeClr>
          </a:solidFill>
          <a:ln w="12700">
            <a:solidFill>
              <a:schemeClr val="accent5">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6" name="正方形/長方形 125"/>
          <p:cNvSpPr/>
          <p:nvPr/>
        </p:nvSpPr>
        <p:spPr bwMode="auto">
          <a:xfrm>
            <a:off x="1670051" y="3901268"/>
            <a:ext cx="1993564" cy="2080725"/>
          </a:xfrm>
          <a:prstGeom prst="rect">
            <a:avLst/>
          </a:prstGeom>
          <a:solidFill>
            <a:schemeClr val="accent6">
              <a:lumMod val="10000"/>
              <a:lumOff val="9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 name="タイトル 1"/>
          <p:cNvSpPr>
            <a:spLocks noGrp="1"/>
          </p:cNvSpPr>
          <p:nvPr>
            <p:ph type="title"/>
          </p:nvPr>
        </p:nvSpPr>
        <p:spPr/>
        <p:txBody>
          <a:bodyPr/>
          <a:lstStyle/>
          <a:p>
            <a:r>
              <a:rPr lang="en-US" altLang="ja-JP" b="1" dirty="0" smtClean="0"/>
              <a:t>3.3 EPOCH</a:t>
            </a:r>
            <a:r>
              <a:rPr lang="ja-JP" altLang="en-US" b="1" dirty="0" smtClean="0"/>
              <a:t>の</a:t>
            </a:r>
            <a:r>
              <a:rPr lang="en-US" altLang="ja-JP" b="1" dirty="0" smtClean="0"/>
              <a:t>CI/CD</a:t>
            </a:r>
            <a:endParaRPr kumimoji="1" lang="ja-JP" altLang="en-US" dirty="0"/>
          </a:p>
        </p:txBody>
      </p:sp>
      <p:sp>
        <p:nvSpPr>
          <p:cNvPr id="4" name="フリーフォーム 3"/>
          <p:cNvSpPr>
            <a:spLocks noChangeAspect="1"/>
          </p:cNvSpPr>
          <p:nvPr/>
        </p:nvSpPr>
        <p:spPr bwMode="auto">
          <a:xfrm>
            <a:off x="501730" y="3033689"/>
            <a:ext cx="598585" cy="617158"/>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7" name="テキスト ボックス 6"/>
          <p:cNvSpPr txBox="1"/>
          <p:nvPr/>
        </p:nvSpPr>
        <p:spPr>
          <a:xfrm>
            <a:off x="430540" y="2871695"/>
            <a:ext cx="731276" cy="253916"/>
          </a:xfrm>
          <a:prstGeom prst="rect">
            <a:avLst/>
          </a:prstGeom>
          <a:noFill/>
        </p:spPr>
        <p:txBody>
          <a:bodyPr wrap="square" rtlCol="0">
            <a:spAutoFit/>
          </a:bodyPr>
          <a:lstStyle/>
          <a:p>
            <a:r>
              <a:rPr kumimoji="1" lang="en-US" altLang="ja-JP" sz="1050" b="1" dirty="0" smtClean="0">
                <a:effectLst>
                  <a:glow rad="63500">
                    <a:schemeClr val="bg1">
                      <a:alpha val="90000"/>
                    </a:schemeClr>
                  </a:glow>
                </a:effectLst>
              </a:rPr>
              <a:t>DevOps</a:t>
            </a:r>
            <a:endParaRPr kumimoji="1" lang="ja-JP" altLang="en-US" sz="1050" b="1" dirty="0">
              <a:effectLst>
                <a:glow rad="63500">
                  <a:schemeClr val="bg1">
                    <a:alpha val="90000"/>
                  </a:schemeClr>
                </a:glow>
              </a:effectLst>
            </a:endParaRPr>
          </a:p>
        </p:txBody>
      </p:sp>
      <p:sp>
        <p:nvSpPr>
          <p:cNvPr id="66" name="円柱 65"/>
          <p:cNvSpPr/>
          <p:nvPr/>
        </p:nvSpPr>
        <p:spPr bwMode="auto">
          <a:xfrm>
            <a:off x="2841682" y="2561426"/>
            <a:ext cx="1185214" cy="745071"/>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7" name="右矢印 66"/>
          <p:cNvSpPr/>
          <p:nvPr/>
        </p:nvSpPr>
        <p:spPr bwMode="auto">
          <a:xfrm>
            <a:off x="8711087" y="2934589"/>
            <a:ext cx="147393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68" name="グループ化 67"/>
          <p:cNvGrpSpPr/>
          <p:nvPr/>
        </p:nvGrpSpPr>
        <p:grpSpPr>
          <a:xfrm>
            <a:off x="4618338" y="2583828"/>
            <a:ext cx="4527293" cy="986403"/>
            <a:chOff x="2930700" y="1860017"/>
            <a:chExt cx="5061659" cy="986403"/>
          </a:xfrm>
        </p:grpSpPr>
        <p:sp>
          <p:nvSpPr>
            <p:cNvPr id="69" name="円柱 68"/>
            <p:cNvSpPr/>
            <p:nvPr/>
          </p:nvSpPr>
          <p:spPr bwMode="auto">
            <a:xfrm rot="16200000">
              <a:off x="7165003" y="2019064"/>
              <a:ext cx="985926" cy="668786"/>
            </a:xfrm>
            <a:prstGeom prst="can">
              <a:avLst>
                <a:gd name="adj" fmla="val 50000"/>
              </a:avLst>
            </a:prstGeom>
            <a:gradFill flip="none" rotWithShape="1">
              <a:gsLst>
                <a:gs pos="100000">
                  <a:srgbClr val="317F70"/>
                </a:gs>
                <a:gs pos="45000">
                  <a:srgbClr val="58AA9A"/>
                </a:gs>
                <a:gs pos="88000">
                  <a:srgbClr val="468C7D"/>
                </a:gs>
              </a:gsLst>
              <a:lin ang="189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楕円 69"/>
            <p:cNvSpPr/>
            <p:nvPr/>
          </p:nvSpPr>
          <p:spPr bwMode="auto">
            <a:xfrm>
              <a:off x="7323573" y="1860017"/>
              <a:ext cx="356603" cy="986402"/>
            </a:xfrm>
            <a:prstGeom prst="ellipse">
              <a:avLst/>
            </a:prstGeom>
            <a:gradFill>
              <a:gsLst>
                <a:gs pos="100000">
                  <a:srgbClr val="317F70"/>
                </a:gs>
                <a:gs pos="0">
                  <a:srgbClr val="58AA9A"/>
                </a:gs>
                <a:gs pos="76000">
                  <a:srgbClr val="468C7D"/>
                </a:gs>
              </a:gsLst>
              <a:lin ang="18900000" scaled="1"/>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1" name="円柱 70"/>
            <p:cNvSpPr/>
            <p:nvPr/>
          </p:nvSpPr>
          <p:spPr bwMode="auto">
            <a:xfrm rot="16200000">
              <a:off x="4979877" y="157750"/>
              <a:ext cx="864096" cy="4392488"/>
            </a:xfrm>
            <a:prstGeom prst="can">
              <a:avLst>
                <a:gd name="adj" fmla="val 26568"/>
              </a:avLst>
            </a:prstGeom>
            <a:gradFill flip="none" rotWithShape="1">
              <a:gsLst>
                <a:gs pos="100000">
                  <a:srgbClr val="3C9B89"/>
                </a:gs>
                <a:gs pos="32000">
                  <a:srgbClr val="58AA9A"/>
                </a:gs>
                <a:gs pos="0">
                  <a:srgbClr val="5FAE9D"/>
                </a:gs>
              </a:gsLst>
              <a:lin ang="81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2" name="円柱 71"/>
            <p:cNvSpPr/>
            <p:nvPr/>
          </p:nvSpPr>
          <p:spPr bwMode="auto">
            <a:xfrm rot="16200000">
              <a:off x="2772130" y="2019063"/>
              <a:ext cx="985926" cy="668786"/>
            </a:xfrm>
            <a:prstGeom prst="can">
              <a:avLst>
                <a:gd name="adj" fmla="val 50000"/>
              </a:avLst>
            </a:prstGeom>
            <a:gradFill flip="none" rotWithShape="1">
              <a:gsLst>
                <a:gs pos="100000">
                  <a:srgbClr val="317F70"/>
                </a:gs>
                <a:gs pos="0">
                  <a:srgbClr val="58AA9A"/>
                </a:gs>
                <a:gs pos="76000">
                  <a:srgbClr val="468C7D"/>
                </a:gs>
              </a:gsLst>
              <a:lin ang="18900000" scaled="1"/>
              <a:tileRect/>
            </a:gradFill>
            <a:ln w="3175">
              <a:solidFill>
                <a:srgbClr val="5FAE9D"/>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3" name="楕円 72"/>
            <p:cNvSpPr/>
            <p:nvPr/>
          </p:nvSpPr>
          <p:spPr bwMode="auto">
            <a:xfrm>
              <a:off x="2955925" y="1904999"/>
              <a:ext cx="279400" cy="885825"/>
            </a:xfrm>
            <a:prstGeom prst="ellipse">
              <a:avLst/>
            </a:prstGeom>
            <a:gradFill>
              <a:gsLst>
                <a:gs pos="100000">
                  <a:srgbClr val="317F70"/>
                </a:gs>
                <a:gs pos="0">
                  <a:srgbClr val="58AA9A"/>
                </a:gs>
                <a:gs pos="76000">
                  <a:srgbClr val="468C7D"/>
                </a:gs>
              </a:gsLst>
              <a:lin ang="18900000" scaled="1"/>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pic>
        <p:nvPicPr>
          <p:cNvPr id="74" name="図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681" y="2094391"/>
            <a:ext cx="456640" cy="456640"/>
          </a:xfrm>
          <a:prstGeom prst="rect">
            <a:avLst/>
          </a:prstGeom>
        </p:spPr>
      </p:pic>
      <p:sp>
        <p:nvSpPr>
          <p:cNvPr id="77" name="テキスト ボックス 76"/>
          <p:cNvSpPr txBox="1"/>
          <p:nvPr/>
        </p:nvSpPr>
        <p:spPr>
          <a:xfrm>
            <a:off x="5831779" y="2800476"/>
            <a:ext cx="2038267" cy="338554"/>
          </a:xfrm>
          <a:prstGeom prst="rect">
            <a:avLst/>
          </a:prstGeom>
          <a:noFill/>
        </p:spPr>
        <p:txBody>
          <a:bodyPr wrap="square" rtlCol="0">
            <a:spAutoFit/>
          </a:bodyPr>
          <a:lstStyle/>
          <a:p>
            <a:pPr algn="ctr"/>
            <a:r>
              <a:rPr kumimoji="1" lang="en-US" altLang="ja-JP" sz="1600" b="1" dirty="0" smtClean="0">
                <a:solidFill>
                  <a:schemeClr val="bg1"/>
                </a:solidFill>
              </a:rPr>
              <a:t>CI</a:t>
            </a:r>
            <a:r>
              <a:rPr kumimoji="1" lang="ja-JP" altLang="en-US" sz="1600" b="1" dirty="0" smtClean="0">
                <a:solidFill>
                  <a:schemeClr val="bg1"/>
                </a:solidFill>
              </a:rPr>
              <a:t>パイプライン</a:t>
            </a:r>
            <a:endParaRPr kumimoji="1" lang="ja-JP" altLang="en-US" sz="1600" b="1" dirty="0">
              <a:solidFill>
                <a:schemeClr val="bg1"/>
              </a:solidFill>
            </a:endParaRPr>
          </a:p>
        </p:txBody>
      </p:sp>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0650" y="3149426"/>
            <a:ext cx="556725" cy="556725"/>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9735" y="3144325"/>
            <a:ext cx="556725" cy="556725"/>
          </a:xfrm>
          <a:prstGeom prst="rect">
            <a:avLst/>
          </a:prstGeom>
        </p:spPr>
      </p:pic>
      <p:pic>
        <p:nvPicPr>
          <p:cNvPr id="80" name="図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3346" y="2777970"/>
            <a:ext cx="556725" cy="556725"/>
          </a:xfrm>
          <a:prstGeom prst="rect">
            <a:avLst/>
          </a:prstGeom>
        </p:spPr>
      </p:pic>
      <p:sp>
        <p:nvSpPr>
          <p:cNvPr id="81" name="テキスト ボックス 80"/>
          <p:cNvSpPr txBox="1"/>
          <p:nvPr/>
        </p:nvSpPr>
        <p:spPr>
          <a:xfrm>
            <a:off x="10000234" y="3141794"/>
            <a:ext cx="1395353" cy="261610"/>
          </a:xfrm>
          <a:prstGeom prst="rect">
            <a:avLst/>
          </a:prstGeom>
          <a:noFill/>
        </p:spPr>
        <p:txBody>
          <a:bodyPr wrap="square" rtlCol="0">
            <a:spAutoFit/>
          </a:bodyPr>
          <a:lstStyle/>
          <a:p>
            <a:r>
              <a:rPr lang="ja-JP" altLang="en-US" sz="1050" b="1" dirty="0" smtClean="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rPr>
              <a:t>コンテナイメージ</a:t>
            </a:r>
            <a:endParaRPr kumimoji="1" lang="ja-JP" altLang="en-US" sz="1050" b="1" dirty="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endParaRPr>
          </a:p>
        </p:txBody>
      </p:sp>
      <p:pic>
        <p:nvPicPr>
          <p:cNvPr id="82" name="図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2581" y="2434181"/>
            <a:ext cx="1116066" cy="263758"/>
          </a:xfrm>
          <a:prstGeom prst="rect">
            <a:avLst/>
          </a:prstGeom>
        </p:spPr>
      </p:pic>
      <p:sp>
        <p:nvSpPr>
          <p:cNvPr id="85" name="右矢印 84"/>
          <p:cNvSpPr/>
          <p:nvPr/>
        </p:nvSpPr>
        <p:spPr bwMode="auto">
          <a:xfrm>
            <a:off x="4048386" y="2934589"/>
            <a:ext cx="723544"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6" name="Graphic 4">
            <a:extLst>
              <a:ext uri="{FF2B5EF4-FFF2-40B4-BE49-F238E27FC236}">
                <a16:creationId xmlns:a16="http://schemas.microsoft.com/office/drawing/2014/main" id="{D101F400-5DD5-4EFF-88C8-B56608031B6D}"/>
              </a:ext>
            </a:extLst>
          </p:cNvPr>
          <p:cNvPicPr>
            <a:picLocks noChangeAspect="1"/>
          </p:cNvPicPr>
          <p:nvPr/>
        </p:nvPicPr>
        <p:blipFill>
          <a:blip r:embed="rId5">
            <a:extLst>
              <a:ext uri="{96DAC541-7B7A-43D3-8B79-37D633B846F1}">
                <asvg:svgBlip xmlns:asvg="http://schemas.microsoft.com/office/drawing/2016/SVG/main" xmlns="" r:embed="rId8"/>
              </a:ext>
            </a:extLst>
          </a:blip>
          <a:stretch>
            <a:fillRect/>
          </a:stretch>
        </p:blipFill>
        <p:spPr>
          <a:xfrm>
            <a:off x="5022761" y="2123938"/>
            <a:ext cx="557704" cy="638461"/>
          </a:xfrm>
          <a:prstGeom prst="rect">
            <a:avLst/>
          </a:prstGeom>
        </p:spPr>
      </p:pic>
      <p:sp>
        <p:nvSpPr>
          <p:cNvPr id="87" name="フローチャート: 書類 86"/>
          <p:cNvSpPr/>
          <p:nvPr/>
        </p:nvSpPr>
        <p:spPr bwMode="auto">
          <a:xfrm>
            <a:off x="2937416" y="2838171"/>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a:latin typeface="+mn-ea"/>
              </a:rPr>
              <a:t>コード</a:t>
            </a:r>
          </a:p>
        </p:txBody>
      </p:sp>
      <p:sp>
        <p:nvSpPr>
          <p:cNvPr id="90" name="円柱 89"/>
          <p:cNvSpPr/>
          <p:nvPr/>
        </p:nvSpPr>
        <p:spPr bwMode="auto">
          <a:xfrm>
            <a:off x="4093353" y="4797751"/>
            <a:ext cx="1185214" cy="745071"/>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1" name="円柱 90"/>
          <p:cNvSpPr/>
          <p:nvPr/>
        </p:nvSpPr>
        <p:spPr bwMode="auto">
          <a:xfrm>
            <a:off x="1821144" y="4266463"/>
            <a:ext cx="1675690" cy="1035354"/>
          </a:xfrm>
          <a:prstGeom prst="can">
            <a:avLst>
              <a:gd name="adj" fmla="val 16602"/>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a:off x="9169763" y="4967559"/>
            <a:ext cx="1025034" cy="284880"/>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93" name="グループ化 92"/>
          <p:cNvGrpSpPr/>
          <p:nvPr/>
        </p:nvGrpSpPr>
        <p:grpSpPr>
          <a:xfrm>
            <a:off x="5908673" y="4617274"/>
            <a:ext cx="3458941" cy="992563"/>
            <a:chOff x="5876990" y="5266372"/>
            <a:chExt cx="2428809" cy="992563"/>
          </a:xfrm>
        </p:grpSpPr>
        <p:sp>
          <p:nvSpPr>
            <p:cNvPr id="94" name="円柱 93"/>
            <p:cNvSpPr/>
            <p:nvPr/>
          </p:nvSpPr>
          <p:spPr bwMode="auto">
            <a:xfrm rot="16200000">
              <a:off x="7624051" y="5570550"/>
              <a:ext cx="985926" cy="377571"/>
            </a:xfrm>
            <a:prstGeom prst="can">
              <a:avLst>
                <a:gd name="adj" fmla="val 44955"/>
              </a:avLst>
            </a:prstGeom>
            <a:gradFill flip="none" rotWithShape="1">
              <a:gsLst>
                <a:gs pos="100000">
                  <a:srgbClr val="317F70"/>
                </a:gs>
                <a:gs pos="45000">
                  <a:srgbClr val="58AA9A"/>
                </a:gs>
                <a:gs pos="88000">
                  <a:srgbClr val="468C7D"/>
                </a:gs>
              </a:gsLst>
              <a:lin ang="189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楕円 94"/>
            <p:cNvSpPr/>
            <p:nvPr/>
          </p:nvSpPr>
          <p:spPr bwMode="auto">
            <a:xfrm>
              <a:off x="7941110" y="5272533"/>
              <a:ext cx="171114" cy="986402"/>
            </a:xfrm>
            <a:prstGeom prst="ellipse">
              <a:avLst/>
            </a:prstGeom>
            <a:gradFill>
              <a:gsLst>
                <a:gs pos="100000">
                  <a:srgbClr val="317F70"/>
                </a:gs>
                <a:gs pos="0">
                  <a:srgbClr val="58AA9A"/>
                </a:gs>
                <a:gs pos="76000">
                  <a:srgbClr val="468C7D"/>
                </a:gs>
              </a:gsLst>
              <a:lin ang="18900000" scaled="1"/>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円柱 95"/>
            <p:cNvSpPr/>
            <p:nvPr/>
          </p:nvSpPr>
          <p:spPr bwMode="auto">
            <a:xfrm rot="16200000">
              <a:off x="6603590" y="4737973"/>
              <a:ext cx="864096" cy="2043801"/>
            </a:xfrm>
            <a:prstGeom prst="can">
              <a:avLst>
                <a:gd name="adj" fmla="val 23657"/>
              </a:avLst>
            </a:prstGeom>
            <a:gradFill flip="none" rotWithShape="1">
              <a:gsLst>
                <a:gs pos="100000">
                  <a:srgbClr val="3C9B89"/>
                </a:gs>
                <a:gs pos="32000">
                  <a:srgbClr val="58AA9A"/>
                </a:gs>
                <a:gs pos="0">
                  <a:srgbClr val="5FAE9D"/>
                </a:gs>
              </a:gsLst>
              <a:lin ang="81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円柱 96"/>
            <p:cNvSpPr/>
            <p:nvPr/>
          </p:nvSpPr>
          <p:spPr bwMode="auto">
            <a:xfrm rot="16200000">
              <a:off x="5601545" y="5541817"/>
              <a:ext cx="985926" cy="435036"/>
            </a:xfrm>
            <a:prstGeom prst="can">
              <a:avLst>
                <a:gd name="adj" fmla="val 50000"/>
              </a:avLst>
            </a:prstGeom>
            <a:gradFill flip="none" rotWithShape="1">
              <a:gsLst>
                <a:gs pos="100000">
                  <a:srgbClr val="317F70"/>
                </a:gs>
                <a:gs pos="0">
                  <a:srgbClr val="58AA9A"/>
                </a:gs>
                <a:gs pos="76000">
                  <a:srgbClr val="468C7D"/>
                </a:gs>
              </a:gsLst>
              <a:lin ang="18900000" scaled="1"/>
              <a:tileRect/>
            </a:gradFill>
            <a:ln w="3175">
              <a:solidFill>
                <a:srgbClr val="5FAE9D"/>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楕円 97"/>
            <p:cNvSpPr/>
            <p:nvPr/>
          </p:nvSpPr>
          <p:spPr bwMode="auto">
            <a:xfrm>
              <a:off x="5904985" y="5310878"/>
              <a:ext cx="163247" cy="885825"/>
            </a:xfrm>
            <a:prstGeom prst="ellipse">
              <a:avLst/>
            </a:prstGeom>
            <a:gradFill>
              <a:gsLst>
                <a:gs pos="100000">
                  <a:srgbClr val="317F70"/>
                </a:gs>
                <a:gs pos="0">
                  <a:srgbClr val="58AA9A"/>
                </a:gs>
                <a:gs pos="76000">
                  <a:srgbClr val="468C7D"/>
                </a:gs>
              </a:gsLst>
              <a:lin ang="18900000" scaled="1"/>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pic>
        <p:nvPicPr>
          <p:cNvPr id="99" name="図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414" y="4279834"/>
            <a:ext cx="485898" cy="485898"/>
          </a:xfrm>
          <a:prstGeom prst="rect">
            <a:avLst/>
          </a:prstGeom>
        </p:spPr>
      </p:pic>
      <p:sp>
        <p:nvSpPr>
          <p:cNvPr id="100" name="直方体 99"/>
          <p:cNvSpPr/>
          <p:nvPr/>
        </p:nvSpPr>
        <p:spPr bwMode="auto">
          <a:xfrm>
            <a:off x="10185018" y="5281558"/>
            <a:ext cx="644958" cy="619533"/>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01" name="直方体 100"/>
          <p:cNvSpPr/>
          <p:nvPr/>
        </p:nvSpPr>
        <p:spPr bwMode="auto">
          <a:xfrm>
            <a:off x="10840596" y="5278664"/>
            <a:ext cx="612750" cy="619534"/>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02" name="直方体 101"/>
          <p:cNvSpPr/>
          <p:nvPr/>
        </p:nvSpPr>
        <p:spPr bwMode="auto">
          <a:xfrm>
            <a:off x="10511220" y="4704332"/>
            <a:ext cx="631000" cy="618887"/>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03" name="テキスト ボックス 102"/>
          <p:cNvSpPr txBox="1"/>
          <p:nvPr/>
        </p:nvSpPr>
        <p:spPr>
          <a:xfrm>
            <a:off x="6619010" y="4870493"/>
            <a:ext cx="2038267" cy="338554"/>
          </a:xfrm>
          <a:prstGeom prst="rect">
            <a:avLst/>
          </a:prstGeom>
          <a:noFill/>
        </p:spPr>
        <p:txBody>
          <a:bodyPr wrap="square" rtlCol="0">
            <a:spAutoFit/>
          </a:bodyPr>
          <a:lstStyle/>
          <a:p>
            <a:pPr algn="ctr"/>
            <a:r>
              <a:rPr kumimoji="1" lang="en-US" altLang="ja-JP" sz="1600" b="1" dirty="0" smtClean="0">
                <a:solidFill>
                  <a:schemeClr val="bg1"/>
                </a:solidFill>
              </a:rPr>
              <a:t>CD</a:t>
            </a:r>
            <a:r>
              <a:rPr kumimoji="1" lang="ja-JP" altLang="en-US" sz="1600" b="1" dirty="0" smtClean="0">
                <a:solidFill>
                  <a:schemeClr val="bg1"/>
                </a:solidFill>
              </a:rPr>
              <a:t>パイプライン</a:t>
            </a:r>
            <a:endParaRPr kumimoji="1" lang="ja-JP" altLang="en-US" sz="1600" b="1" dirty="0">
              <a:solidFill>
                <a:schemeClr val="bg1"/>
              </a:solidFill>
            </a:endParaRPr>
          </a:p>
        </p:txBody>
      </p:sp>
      <p:pic>
        <p:nvPicPr>
          <p:cNvPr id="106" name="図 10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46095" y="4411727"/>
            <a:ext cx="1167588" cy="252177"/>
          </a:xfrm>
          <a:prstGeom prst="rect">
            <a:avLst/>
          </a:prstGeom>
        </p:spPr>
      </p:pic>
      <p:sp>
        <p:nvSpPr>
          <p:cNvPr id="108" name="フローチャート: 書類 107"/>
          <p:cNvSpPr/>
          <p:nvPr/>
        </p:nvSpPr>
        <p:spPr bwMode="auto">
          <a:xfrm>
            <a:off x="2182845" y="4483884"/>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en-US" altLang="ja-JP" sz="900" b="1" dirty="0">
                <a:latin typeface="+mn-ea"/>
              </a:rPr>
              <a:t>Manifest</a:t>
            </a:r>
          </a:p>
          <a:p>
            <a:pPr algn="ctr"/>
            <a:r>
              <a:rPr lang="ja-JP" altLang="en-US" sz="900" b="1" dirty="0" smtClean="0">
                <a:latin typeface="+mn-ea"/>
              </a:rPr>
              <a:t>テンプレート</a:t>
            </a:r>
            <a:endParaRPr lang="ja-JP" altLang="en-US" sz="900" b="1" dirty="0">
              <a:latin typeface="+mn-ea"/>
            </a:endParaRPr>
          </a:p>
        </p:txBody>
      </p:sp>
      <p:sp>
        <p:nvSpPr>
          <p:cNvPr id="109" name="フローチャート: 書類 108"/>
          <p:cNvSpPr/>
          <p:nvPr/>
        </p:nvSpPr>
        <p:spPr bwMode="auto">
          <a:xfrm>
            <a:off x="4235104" y="5080021"/>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en-US" altLang="ja-JP" sz="900" b="1" dirty="0" smtClean="0">
                <a:latin typeface="+mn-ea"/>
              </a:rPr>
              <a:t>Manifest</a:t>
            </a:r>
            <a:endParaRPr lang="ja-JP" altLang="en-US" sz="900" b="1" dirty="0">
              <a:latin typeface="+mn-ea"/>
            </a:endParaRPr>
          </a:p>
        </p:txBody>
      </p:sp>
      <p:sp>
        <p:nvSpPr>
          <p:cNvPr id="110" name="フローチャート: 内部記憶 109"/>
          <p:cNvSpPr/>
          <p:nvPr/>
        </p:nvSpPr>
        <p:spPr bwMode="auto">
          <a:xfrm>
            <a:off x="2182845" y="4870493"/>
            <a:ext cx="952289" cy="360000"/>
          </a:xfrm>
          <a:prstGeom prst="flowChartInternalStorage">
            <a:avLst/>
          </a:prstGeom>
          <a:solidFill>
            <a:schemeClr val="bg1"/>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900" b="1" dirty="0">
                <a:latin typeface="+mn-ea"/>
              </a:rPr>
              <a:t>Manifest</a:t>
            </a:r>
          </a:p>
          <a:p>
            <a:pPr algn="ctr"/>
            <a:r>
              <a:rPr lang="ja-JP" altLang="en-US" sz="900" b="1" dirty="0" smtClean="0">
                <a:latin typeface="+mn-ea"/>
              </a:rPr>
              <a:t>パラメータ</a:t>
            </a:r>
            <a:endParaRPr lang="ja-JP" altLang="en-US" sz="900" b="1" dirty="0">
              <a:latin typeface="+mn-ea"/>
            </a:endParaRPr>
          </a:p>
        </p:txBody>
      </p:sp>
      <p:sp>
        <p:nvSpPr>
          <p:cNvPr id="111" name="U ターン矢印 110"/>
          <p:cNvSpPr/>
          <p:nvPr/>
        </p:nvSpPr>
        <p:spPr bwMode="auto">
          <a:xfrm rot="16200000" flipH="1">
            <a:off x="5470199" y="4787880"/>
            <a:ext cx="448144" cy="807506"/>
          </a:xfrm>
          <a:prstGeom prst="uturnArrow">
            <a:avLst>
              <a:gd name="adj1" fmla="val 25000"/>
              <a:gd name="adj2" fmla="val 25000"/>
              <a:gd name="adj3" fmla="val 47094"/>
              <a:gd name="adj4" fmla="val 43750"/>
              <a:gd name="adj5" fmla="val 100000"/>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113" name="Picture 16" descr="ファイル:Exastro-ITA-logo1-rgb.png - Wikipe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4810" y="3932615"/>
            <a:ext cx="1196046" cy="298514"/>
          </a:xfrm>
          <a:prstGeom prst="rect">
            <a:avLst/>
          </a:prstGeom>
          <a:noFill/>
          <a:extLst>
            <a:ext uri="{909E8E84-426E-40DD-AFC4-6F175D3DCCD1}">
              <a14:hiddenFill xmlns:a14="http://schemas.microsoft.com/office/drawing/2010/main">
                <a:solidFill>
                  <a:srgbClr val="FFFFFF"/>
                </a:solidFill>
              </a14:hiddenFill>
            </a:ext>
          </a:extLst>
        </p:spPr>
      </p:pic>
      <p:sp>
        <p:nvSpPr>
          <p:cNvPr id="114" name="テキスト ボックス 113"/>
          <p:cNvSpPr txBox="1"/>
          <p:nvPr/>
        </p:nvSpPr>
        <p:spPr>
          <a:xfrm>
            <a:off x="9865127" y="4079122"/>
            <a:ext cx="1327249" cy="276999"/>
          </a:xfrm>
          <a:prstGeom prst="rect">
            <a:avLst/>
          </a:prstGeom>
          <a:noFill/>
        </p:spPr>
        <p:txBody>
          <a:bodyPr wrap="square" rtlCol="0">
            <a:spAutoFit/>
          </a:bodyPr>
          <a:lstStyle/>
          <a:p>
            <a:r>
              <a:rPr lang="ja-JP" altLang="en-US" sz="1200" b="1" dirty="0">
                <a:solidFill>
                  <a:schemeClr val="accent5"/>
                </a:solidFill>
                <a:effectLst>
                  <a:glow rad="127000">
                    <a:schemeClr val="bg1"/>
                  </a:glow>
                </a:effectLst>
              </a:rPr>
              <a:t>実行</a:t>
            </a:r>
            <a:r>
              <a:rPr lang="ja-JP" altLang="en-US" sz="1200" b="1" dirty="0" smtClean="0">
                <a:solidFill>
                  <a:schemeClr val="accent5"/>
                </a:solidFill>
                <a:effectLst>
                  <a:glow rad="127000">
                    <a:schemeClr val="bg1"/>
                  </a:glow>
                </a:effectLst>
              </a:rPr>
              <a:t>環境</a:t>
            </a:r>
            <a:endParaRPr kumimoji="1" lang="en-US" altLang="ja-JP" sz="1200" b="1" dirty="0" smtClean="0">
              <a:solidFill>
                <a:schemeClr val="accent5"/>
              </a:solidFill>
              <a:effectLst>
                <a:glow rad="127000">
                  <a:schemeClr val="bg1"/>
                </a:glow>
              </a:effectLst>
            </a:endParaRPr>
          </a:p>
        </p:txBody>
      </p:sp>
      <p:sp>
        <p:nvSpPr>
          <p:cNvPr id="5" name="フローチャート: 論理積ゲート 4"/>
          <p:cNvSpPr/>
          <p:nvPr/>
        </p:nvSpPr>
        <p:spPr bwMode="auto">
          <a:xfrm flipH="1">
            <a:off x="1851206" y="5552700"/>
            <a:ext cx="280391" cy="348787"/>
          </a:xfrm>
          <a:prstGeom prst="flowChartDelay">
            <a:avLst/>
          </a:prstGeom>
          <a:solidFill>
            <a:schemeClr val="bg1"/>
          </a:solidFill>
          <a:ln w="1270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1400" b="1" dirty="0" smtClean="0">
                <a:latin typeface="+mn-ea"/>
              </a:rPr>
              <a:t>S</a:t>
            </a:r>
            <a:endParaRPr kumimoji="1" lang="ja-JP" altLang="en-US" sz="1400" b="1" dirty="0" smtClean="0">
              <a:latin typeface="+mn-ea"/>
            </a:endParaRPr>
          </a:p>
        </p:txBody>
      </p:sp>
      <p:sp>
        <p:nvSpPr>
          <p:cNvPr id="116" name="フローチャート: 論理積ゲート 115"/>
          <p:cNvSpPr/>
          <p:nvPr/>
        </p:nvSpPr>
        <p:spPr bwMode="auto">
          <a:xfrm>
            <a:off x="3258014" y="5552700"/>
            <a:ext cx="267006" cy="348787"/>
          </a:xfrm>
          <a:prstGeom prst="flowChartDelay">
            <a:avLst/>
          </a:prstGeom>
          <a:solidFill>
            <a:schemeClr val="bg1"/>
          </a:solidFill>
          <a:ln w="1270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1400" b="1" dirty="0" smtClean="0">
                <a:latin typeface="+mn-ea"/>
              </a:rPr>
              <a:t>E</a:t>
            </a:r>
            <a:endParaRPr kumimoji="1" lang="ja-JP" altLang="en-US" sz="1400" b="1" dirty="0" smtClean="0">
              <a:latin typeface="+mn-ea"/>
            </a:endParaRPr>
          </a:p>
        </p:txBody>
      </p:sp>
      <p:sp>
        <p:nvSpPr>
          <p:cNvPr id="15" name="角丸四角形 14"/>
          <p:cNvSpPr/>
          <p:nvPr/>
        </p:nvSpPr>
        <p:spPr bwMode="auto">
          <a:xfrm>
            <a:off x="2218056" y="5551576"/>
            <a:ext cx="925294" cy="348787"/>
          </a:xfrm>
          <a:prstGeom prst="roundRect">
            <a:avLst>
              <a:gd name="adj" fmla="val 50000"/>
            </a:avLst>
          </a:prstGeom>
          <a:solidFill>
            <a:schemeClr val="bg1"/>
          </a:solidFill>
          <a:ln w="1270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050" b="1" dirty="0" smtClean="0">
                <a:latin typeface="+mn-ea"/>
              </a:rPr>
              <a:t>作業</a:t>
            </a:r>
            <a:endParaRPr kumimoji="1" lang="ja-JP" altLang="en-US" sz="1050" b="1" dirty="0" smtClean="0">
              <a:latin typeface="+mn-ea"/>
            </a:endParaRPr>
          </a:p>
        </p:txBody>
      </p:sp>
      <p:sp>
        <p:nvSpPr>
          <p:cNvPr id="117" name="右矢印 116"/>
          <p:cNvSpPr/>
          <p:nvPr/>
        </p:nvSpPr>
        <p:spPr bwMode="auto">
          <a:xfrm>
            <a:off x="1228210" y="2924064"/>
            <a:ext cx="1689592"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8" name="右矢印 117"/>
          <p:cNvSpPr/>
          <p:nvPr/>
        </p:nvSpPr>
        <p:spPr bwMode="auto">
          <a:xfrm rot="2955299">
            <a:off x="817779" y="4119367"/>
            <a:ext cx="1451519"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6" name="直線コネクタ 25"/>
          <p:cNvCxnSpPr>
            <a:stCxn id="5" idx="1"/>
            <a:endCxn id="15" idx="1"/>
          </p:cNvCxnSpPr>
          <p:nvPr/>
        </p:nvCxnSpPr>
        <p:spPr bwMode="auto">
          <a:xfrm flipV="1">
            <a:off x="2131597" y="5725970"/>
            <a:ext cx="86459" cy="1124"/>
          </a:xfrm>
          <a:prstGeom prst="line">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1" name="直線コネクタ 120"/>
          <p:cNvCxnSpPr>
            <a:stCxn id="15" idx="3"/>
            <a:endCxn id="116" idx="1"/>
          </p:cNvCxnSpPr>
          <p:nvPr/>
        </p:nvCxnSpPr>
        <p:spPr bwMode="auto">
          <a:xfrm>
            <a:off x="3143350" y="5725970"/>
            <a:ext cx="114664" cy="1124"/>
          </a:xfrm>
          <a:prstGeom prst="line">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9" name="曲折矢印 128"/>
          <p:cNvSpPr/>
          <p:nvPr/>
        </p:nvSpPr>
        <p:spPr bwMode="auto">
          <a:xfrm flipV="1">
            <a:off x="590585" y="3720920"/>
            <a:ext cx="1236238" cy="2179440"/>
          </a:xfrm>
          <a:prstGeom prst="bentArrow">
            <a:avLst>
              <a:gd name="adj1" fmla="val 10442"/>
              <a:gd name="adj2" fmla="val 14377"/>
              <a:gd name="adj3" fmla="val 21852"/>
              <a:gd name="adj4" fmla="val 45718"/>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1" name="右矢印 130"/>
          <p:cNvSpPr/>
          <p:nvPr/>
        </p:nvSpPr>
        <p:spPr bwMode="auto">
          <a:xfrm rot="20844288">
            <a:off x="3554615" y="5145967"/>
            <a:ext cx="658268" cy="284880"/>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5" name="右矢印 134"/>
          <p:cNvSpPr/>
          <p:nvPr/>
        </p:nvSpPr>
        <p:spPr bwMode="auto">
          <a:xfrm>
            <a:off x="450658" y="2105772"/>
            <a:ext cx="550297" cy="284880"/>
          </a:xfrm>
          <a:prstGeom prst="rightArrow">
            <a:avLst>
              <a:gd name="adj1" fmla="val 50000"/>
              <a:gd name="adj2" fmla="val 72316"/>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6" name="右矢印 135"/>
          <p:cNvSpPr/>
          <p:nvPr/>
        </p:nvSpPr>
        <p:spPr bwMode="auto">
          <a:xfrm>
            <a:off x="450657" y="2440206"/>
            <a:ext cx="550297" cy="284880"/>
          </a:xfrm>
          <a:prstGeom prst="rightArrow">
            <a:avLst>
              <a:gd name="adj1" fmla="val 50000"/>
              <a:gd name="adj2" fmla="val 72316"/>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7" name="角丸四角形 136"/>
          <p:cNvSpPr/>
          <p:nvPr/>
        </p:nvSpPr>
        <p:spPr bwMode="auto">
          <a:xfrm>
            <a:off x="368188" y="2036881"/>
            <a:ext cx="1849868" cy="768202"/>
          </a:xfrm>
          <a:prstGeom prst="roundRect">
            <a:avLst>
              <a:gd name="adj" fmla="val 14499"/>
            </a:avLst>
          </a:prstGeom>
          <a:noFill/>
          <a:ln w="38100">
            <a:solidFill>
              <a:srgbClr val="0070C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8" name="テキスト ボックス 137"/>
          <p:cNvSpPr txBox="1"/>
          <p:nvPr/>
        </p:nvSpPr>
        <p:spPr>
          <a:xfrm>
            <a:off x="851465" y="2046969"/>
            <a:ext cx="1327249" cy="253916"/>
          </a:xfrm>
          <a:prstGeom prst="rect">
            <a:avLst/>
          </a:prstGeom>
          <a:noFill/>
        </p:spPr>
        <p:txBody>
          <a:bodyPr wrap="square" rtlCol="0">
            <a:spAutoFit/>
          </a:bodyPr>
          <a:lstStyle/>
          <a:p>
            <a:pPr algn="r"/>
            <a:r>
              <a:rPr lang="ja-JP" altLang="en-US" sz="1050" b="1" dirty="0">
                <a:solidFill>
                  <a:srgbClr val="0070C0"/>
                </a:solidFill>
                <a:effectLst>
                  <a:glow rad="127000">
                    <a:schemeClr val="bg1"/>
                  </a:glow>
                </a:effectLst>
              </a:rPr>
              <a:t>凡例</a:t>
            </a:r>
            <a:endParaRPr kumimoji="1" lang="en-US" altLang="ja-JP" sz="1050" b="1" dirty="0" smtClean="0">
              <a:solidFill>
                <a:srgbClr val="0070C0"/>
              </a:solidFill>
              <a:effectLst>
                <a:glow rad="127000">
                  <a:schemeClr val="bg1"/>
                </a:glow>
              </a:effectLst>
            </a:endParaRPr>
          </a:p>
        </p:txBody>
      </p:sp>
      <p:sp>
        <p:nvSpPr>
          <p:cNvPr id="139" name="テキスト ボックス 138"/>
          <p:cNvSpPr txBox="1"/>
          <p:nvPr/>
        </p:nvSpPr>
        <p:spPr>
          <a:xfrm>
            <a:off x="1049952" y="2086917"/>
            <a:ext cx="1191986" cy="328739"/>
          </a:xfrm>
          <a:prstGeom prst="rect">
            <a:avLst/>
          </a:prstGeom>
          <a:noFill/>
        </p:spPr>
        <p:txBody>
          <a:bodyPr wrap="square" lIns="0" tIns="36000" rIns="0" bIns="0" rtlCol="0">
            <a:spAutoFit/>
          </a:bodyPr>
          <a:lstStyle/>
          <a:p>
            <a:r>
              <a:rPr kumimoji="1" lang="en-US" altLang="ja-JP" sz="1200" b="1" dirty="0" smtClean="0">
                <a:solidFill>
                  <a:srgbClr val="002060"/>
                </a:solidFill>
                <a:effectLst>
                  <a:glow rad="127000">
                    <a:schemeClr val="bg1"/>
                  </a:glow>
                </a:effectLst>
              </a:rPr>
              <a:t>CI</a:t>
            </a:r>
          </a:p>
          <a:p>
            <a:r>
              <a:rPr kumimoji="1" lang="ja-JP" altLang="en-US" sz="700" b="1" dirty="0" smtClean="0">
                <a:solidFill>
                  <a:srgbClr val="002060"/>
                </a:solidFill>
                <a:effectLst>
                  <a:glow rad="127000">
                    <a:schemeClr val="bg1"/>
                  </a:glow>
                </a:effectLst>
              </a:rPr>
              <a:t>継続的インテグレーション</a:t>
            </a:r>
            <a:endParaRPr kumimoji="1" lang="en-US" altLang="ja-JP" sz="700" b="1" dirty="0" smtClean="0">
              <a:solidFill>
                <a:srgbClr val="002060"/>
              </a:solidFill>
              <a:effectLst>
                <a:glow rad="127000">
                  <a:schemeClr val="bg1"/>
                </a:glow>
              </a:effectLst>
            </a:endParaRPr>
          </a:p>
        </p:txBody>
      </p:sp>
      <p:sp>
        <p:nvSpPr>
          <p:cNvPr id="140" name="テキスト ボックス 139"/>
          <p:cNvSpPr txBox="1"/>
          <p:nvPr/>
        </p:nvSpPr>
        <p:spPr>
          <a:xfrm>
            <a:off x="1042672" y="2412088"/>
            <a:ext cx="1199918" cy="328739"/>
          </a:xfrm>
          <a:prstGeom prst="rect">
            <a:avLst/>
          </a:prstGeom>
          <a:noFill/>
        </p:spPr>
        <p:txBody>
          <a:bodyPr wrap="square" lIns="0" tIns="36000" rIns="0" bIns="0" rtlCol="0">
            <a:spAutoFit/>
          </a:bodyPr>
          <a:lstStyle/>
          <a:p>
            <a:r>
              <a:rPr kumimoji="1" lang="en-US" altLang="ja-JP" sz="1200" b="1" dirty="0" smtClean="0">
                <a:solidFill>
                  <a:srgbClr val="002060"/>
                </a:solidFill>
                <a:effectLst>
                  <a:glow rad="127000">
                    <a:schemeClr val="bg1"/>
                  </a:glow>
                </a:effectLst>
              </a:rPr>
              <a:t>CD</a:t>
            </a:r>
          </a:p>
          <a:p>
            <a:r>
              <a:rPr kumimoji="1" lang="ja-JP" altLang="en-US" sz="700" b="1" dirty="0" smtClean="0">
                <a:solidFill>
                  <a:srgbClr val="002060"/>
                </a:solidFill>
                <a:effectLst>
                  <a:glow rad="127000">
                    <a:schemeClr val="bg1"/>
                  </a:glow>
                </a:effectLst>
              </a:rPr>
              <a:t>継続的デリバリー</a:t>
            </a:r>
            <a:endParaRPr kumimoji="1" lang="en-US" altLang="ja-JP" sz="700" b="1" dirty="0" smtClean="0">
              <a:solidFill>
                <a:srgbClr val="002060"/>
              </a:solidFill>
              <a:effectLst>
                <a:glow rad="127000">
                  <a:schemeClr val="bg1"/>
                </a:glow>
              </a:effectLst>
            </a:endParaRPr>
          </a:p>
        </p:txBody>
      </p:sp>
      <p:sp>
        <p:nvSpPr>
          <p:cNvPr id="141" name="U ターン矢印 140"/>
          <p:cNvSpPr/>
          <p:nvPr/>
        </p:nvSpPr>
        <p:spPr bwMode="auto">
          <a:xfrm rot="2368886">
            <a:off x="9269930" y="3233605"/>
            <a:ext cx="530777" cy="1752688"/>
          </a:xfrm>
          <a:prstGeom prst="uturnArrow">
            <a:avLst>
              <a:gd name="adj1" fmla="val 26922"/>
              <a:gd name="adj2" fmla="val 25000"/>
              <a:gd name="adj3" fmla="val 43388"/>
              <a:gd name="adj4" fmla="val 43750"/>
              <a:gd name="adj5" fmla="val 79819"/>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42" name="U ターン矢印 141"/>
          <p:cNvSpPr/>
          <p:nvPr/>
        </p:nvSpPr>
        <p:spPr bwMode="auto">
          <a:xfrm>
            <a:off x="2480352" y="5207165"/>
            <a:ext cx="523515" cy="373390"/>
          </a:xfrm>
          <a:prstGeom prst="uturnArrow">
            <a:avLst>
              <a:gd name="adj1" fmla="val 28396"/>
              <a:gd name="adj2" fmla="val 25000"/>
              <a:gd name="adj3" fmla="val 41554"/>
              <a:gd name="adj4" fmla="val 59191"/>
              <a:gd name="adj5" fmla="val 100000"/>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143" name="図 1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05774" y="4153011"/>
            <a:ext cx="505674" cy="740402"/>
          </a:xfrm>
          <a:prstGeom prst="rect">
            <a:avLst/>
          </a:prstGeom>
        </p:spPr>
      </p:pic>
      <p:sp>
        <p:nvSpPr>
          <p:cNvPr id="6" name="角丸四角形 5"/>
          <p:cNvSpPr/>
          <p:nvPr/>
        </p:nvSpPr>
        <p:spPr bwMode="auto">
          <a:xfrm>
            <a:off x="239350" y="1916832"/>
            <a:ext cx="11805903" cy="4248472"/>
          </a:xfrm>
          <a:prstGeom prst="roundRect">
            <a:avLst>
              <a:gd name="adj" fmla="val 4498"/>
            </a:avLst>
          </a:prstGeom>
          <a:no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4" name="正方形/長方形 103"/>
          <p:cNvSpPr/>
          <p:nvPr/>
        </p:nvSpPr>
        <p:spPr bwMode="auto">
          <a:xfrm>
            <a:off x="3074724" y="3214620"/>
            <a:ext cx="952172" cy="344168"/>
          </a:xfrm>
          <a:prstGeom prst="rect">
            <a:avLst/>
          </a:prstGeom>
          <a:solidFill>
            <a:schemeClr val="accent6">
              <a:lumMod val="10000"/>
              <a:lumOff val="9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000" b="1" dirty="0" err="1" smtClean="0">
                <a:latin typeface="+mn-ea"/>
              </a:rPr>
              <a:t>Webhook</a:t>
            </a:r>
            <a:endParaRPr lang="en-US" altLang="ja-JP" sz="1000" b="1" dirty="0" smtClean="0">
              <a:latin typeface="+mn-ea"/>
            </a:endParaRPr>
          </a:p>
          <a:p>
            <a:pPr algn="ctr"/>
            <a:r>
              <a:rPr lang="ja-JP" altLang="en-US" sz="1000" b="1" dirty="0" smtClean="0">
                <a:latin typeface="+mn-ea"/>
              </a:rPr>
              <a:t>設定</a:t>
            </a:r>
            <a:endParaRPr kumimoji="1" lang="ja-JP" altLang="en-US" sz="1000" b="1" dirty="0" smtClean="0">
              <a:latin typeface="+mn-ea"/>
            </a:endParaRPr>
          </a:p>
        </p:txBody>
      </p:sp>
      <p:sp>
        <p:nvSpPr>
          <p:cNvPr id="105" name="正方形/長方形 104"/>
          <p:cNvSpPr/>
          <p:nvPr/>
        </p:nvSpPr>
        <p:spPr bwMode="auto">
          <a:xfrm>
            <a:off x="5039856" y="3172252"/>
            <a:ext cx="962142" cy="344168"/>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smtClean="0">
                <a:latin typeface="+mn-ea"/>
              </a:rPr>
              <a:t>コード</a:t>
            </a:r>
            <a:r>
              <a:rPr kumimoji="1" lang="en-US" altLang="ja-JP" sz="900" b="1" dirty="0" smtClean="0">
                <a:latin typeface="+mn-ea"/>
              </a:rPr>
              <a:t>Clone</a:t>
            </a:r>
            <a:endParaRPr kumimoji="1" lang="ja-JP" altLang="en-US" sz="900" b="1" dirty="0" smtClean="0">
              <a:latin typeface="+mn-ea"/>
            </a:endParaRPr>
          </a:p>
        </p:txBody>
      </p:sp>
      <p:sp>
        <p:nvSpPr>
          <p:cNvPr id="107" name="正方形/長方形 106"/>
          <p:cNvSpPr/>
          <p:nvPr/>
        </p:nvSpPr>
        <p:spPr bwMode="auto">
          <a:xfrm>
            <a:off x="6776350" y="3172252"/>
            <a:ext cx="720000" cy="344168"/>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900" b="1" dirty="0" smtClean="0">
                <a:latin typeface="+mn-ea"/>
              </a:rPr>
              <a:t>イメージ</a:t>
            </a:r>
            <a:endParaRPr kumimoji="1" lang="en-US" altLang="ja-JP" sz="900" b="1" dirty="0" smtClean="0">
              <a:latin typeface="+mn-ea"/>
            </a:endParaRPr>
          </a:p>
          <a:p>
            <a:pPr algn="ctr"/>
            <a:r>
              <a:rPr kumimoji="1" lang="ja-JP" altLang="en-US" sz="900" b="1" dirty="0" smtClean="0">
                <a:latin typeface="+mn-ea"/>
              </a:rPr>
              <a:t>ビルド</a:t>
            </a:r>
          </a:p>
        </p:txBody>
      </p:sp>
      <p:sp>
        <p:nvSpPr>
          <p:cNvPr id="112" name="正方形/長方形 111"/>
          <p:cNvSpPr/>
          <p:nvPr/>
        </p:nvSpPr>
        <p:spPr bwMode="auto">
          <a:xfrm>
            <a:off x="8265624" y="3172252"/>
            <a:ext cx="720000" cy="344168"/>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900" b="1" dirty="0" smtClean="0">
                <a:latin typeface="+mn-ea"/>
              </a:rPr>
              <a:t>イメージ</a:t>
            </a:r>
            <a:endParaRPr kumimoji="1" lang="en-US" altLang="ja-JP" sz="900" b="1" dirty="0" smtClean="0">
              <a:latin typeface="+mn-ea"/>
            </a:endParaRPr>
          </a:p>
          <a:p>
            <a:pPr algn="ctr"/>
            <a:r>
              <a:rPr kumimoji="1" lang="en-US" altLang="ja-JP" sz="900" b="1" dirty="0" smtClean="0">
                <a:latin typeface="+mn-ea"/>
              </a:rPr>
              <a:t>Push</a:t>
            </a:r>
            <a:endParaRPr kumimoji="1" lang="ja-JP" altLang="en-US" sz="900" b="1" dirty="0" smtClean="0">
              <a:latin typeface="+mn-ea"/>
            </a:endParaRPr>
          </a:p>
        </p:txBody>
      </p:sp>
      <p:sp>
        <p:nvSpPr>
          <p:cNvPr id="115" name="正方形/長方形 114"/>
          <p:cNvSpPr/>
          <p:nvPr/>
        </p:nvSpPr>
        <p:spPr bwMode="auto">
          <a:xfrm>
            <a:off x="6029174" y="3172252"/>
            <a:ext cx="720000" cy="344168"/>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smtClean="0">
                <a:latin typeface="+mn-ea"/>
              </a:rPr>
              <a:t>静的解析</a:t>
            </a:r>
            <a:endParaRPr kumimoji="1" lang="ja-JP" altLang="en-US" sz="900" b="1" dirty="0" smtClean="0">
              <a:latin typeface="+mn-ea"/>
            </a:endParaRPr>
          </a:p>
        </p:txBody>
      </p:sp>
      <p:sp>
        <p:nvSpPr>
          <p:cNvPr id="119" name="正方形/長方形 118"/>
          <p:cNvSpPr/>
          <p:nvPr/>
        </p:nvSpPr>
        <p:spPr bwMode="auto">
          <a:xfrm>
            <a:off x="7523526" y="3172252"/>
            <a:ext cx="720000" cy="344168"/>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a:latin typeface="+mn-ea"/>
              </a:rPr>
              <a:t>テスト</a:t>
            </a:r>
            <a:endParaRPr kumimoji="1" lang="ja-JP" altLang="en-US" sz="900" b="1" dirty="0" smtClean="0">
              <a:latin typeface="+mn-ea"/>
            </a:endParaRPr>
          </a:p>
        </p:txBody>
      </p:sp>
      <p:sp>
        <p:nvSpPr>
          <p:cNvPr id="120" name="テキスト ボックス 119"/>
          <p:cNvSpPr txBox="1"/>
          <p:nvPr/>
        </p:nvSpPr>
        <p:spPr>
          <a:xfrm>
            <a:off x="9720280" y="3842102"/>
            <a:ext cx="2151189" cy="253916"/>
          </a:xfrm>
          <a:prstGeom prst="rect">
            <a:avLst/>
          </a:prstGeom>
          <a:noFill/>
        </p:spPr>
        <p:txBody>
          <a:bodyPr wrap="square" rtlCol="0">
            <a:spAutoFit/>
          </a:bodyPr>
          <a:lstStyle/>
          <a:p>
            <a:pPr algn="r"/>
            <a:r>
              <a:rPr kumimoji="1" lang="ja-JP" altLang="en-US" sz="1050" b="1" dirty="0" smtClean="0">
                <a:solidFill>
                  <a:schemeClr val="accent6"/>
                </a:solidFill>
                <a:effectLst>
                  <a:glow rad="127000">
                    <a:schemeClr val="bg1"/>
                  </a:glow>
                </a:effectLst>
              </a:rPr>
              <a:t>環境ごとに設定</a:t>
            </a:r>
            <a:endParaRPr lang="en-US" altLang="ja-JP" sz="1050" b="1" dirty="0" smtClean="0">
              <a:solidFill>
                <a:schemeClr val="accent6"/>
              </a:solidFill>
              <a:effectLst>
                <a:glow rad="127000">
                  <a:schemeClr val="bg1"/>
                </a:glow>
              </a:effectLst>
            </a:endParaRPr>
          </a:p>
        </p:txBody>
      </p:sp>
      <p:sp>
        <p:nvSpPr>
          <p:cNvPr id="122" name="正方形/長方形 121"/>
          <p:cNvSpPr/>
          <p:nvPr/>
        </p:nvSpPr>
        <p:spPr bwMode="auto">
          <a:xfrm>
            <a:off x="8002723" y="5204700"/>
            <a:ext cx="954054" cy="344168"/>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1000" b="1" dirty="0" smtClean="0">
                <a:latin typeface="+mn-ea"/>
              </a:rPr>
              <a:t>デプロイ</a:t>
            </a:r>
          </a:p>
        </p:txBody>
      </p:sp>
      <p:sp>
        <p:nvSpPr>
          <p:cNvPr id="123" name="正方形/長方形 122"/>
          <p:cNvSpPr/>
          <p:nvPr/>
        </p:nvSpPr>
        <p:spPr bwMode="auto">
          <a:xfrm>
            <a:off x="6991895" y="5204700"/>
            <a:ext cx="954054" cy="344168"/>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1000" b="1" dirty="0" smtClean="0">
                <a:latin typeface="+mn-ea"/>
              </a:rPr>
              <a:t>Manifest</a:t>
            </a:r>
          </a:p>
          <a:p>
            <a:pPr algn="ctr"/>
            <a:r>
              <a:rPr kumimoji="1" lang="ja-JP" altLang="en-US" sz="1000" b="1" dirty="0" smtClean="0">
                <a:latin typeface="+mn-ea"/>
              </a:rPr>
              <a:t>取得</a:t>
            </a:r>
          </a:p>
        </p:txBody>
      </p:sp>
      <p:sp>
        <p:nvSpPr>
          <p:cNvPr id="125" name="テキスト ボックス 124"/>
          <p:cNvSpPr txBox="1"/>
          <p:nvPr/>
        </p:nvSpPr>
        <p:spPr>
          <a:xfrm>
            <a:off x="9417672" y="2074334"/>
            <a:ext cx="2453797" cy="253916"/>
          </a:xfrm>
          <a:prstGeom prst="rect">
            <a:avLst/>
          </a:prstGeom>
          <a:noFill/>
        </p:spPr>
        <p:txBody>
          <a:bodyPr wrap="square" rtlCol="0">
            <a:spAutoFit/>
          </a:bodyPr>
          <a:lstStyle/>
          <a:p>
            <a:pPr algn="r"/>
            <a:r>
              <a:rPr kumimoji="1" lang="ja-JP" altLang="en-US" sz="1050" b="1" dirty="0" smtClean="0">
                <a:solidFill>
                  <a:schemeClr val="accent6"/>
                </a:solidFill>
                <a:effectLst>
                  <a:glow rad="127000">
                    <a:schemeClr val="bg1"/>
                  </a:glow>
                </a:effectLst>
              </a:rPr>
              <a:t>アプリケーションコードごとに設定</a:t>
            </a:r>
            <a:endParaRPr lang="en-US" altLang="ja-JP" sz="1050" b="1" dirty="0" smtClean="0">
              <a:solidFill>
                <a:schemeClr val="accent6"/>
              </a:solidFill>
              <a:effectLst>
                <a:glow rad="127000">
                  <a:schemeClr val="bg1"/>
                </a:glow>
              </a:effectLst>
            </a:endParaRPr>
          </a:p>
        </p:txBody>
      </p:sp>
      <p:sp>
        <p:nvSpPr>
          <p:cNvPr id="127" name="テキスト ボックス 126"/>
          <p:cNvSpPr txBox="1"/>
          <p:nvPr/>
        </p:nvSpPr>
        <p:spPr>
          <a:xfrm>
            <a:off x="1415220" y="3103763"/>
            <a:ext cx="1149674" cy="246221"/>
          </a:xfrm>
          <a:prstGeom prst="rect">
            <a:avLst/>
          </a:prstGeom>
          <a:noFill/>
        </p:spPr>
        <p:txBody>
          <a:bodyPr wrap="none" rtlCol="0">
            <a:spAutoFit/>
          </a:bodyPr>
          <a:lstStyle/>
          <a:p>
            <a:r>
              <a:rPr kumimoji="1" lang="en-US" altLang="ja-JP" sz="1000" b="1" dirty="0" err="1" smtClean="0">
                <a:effectLst>
                  <a:glow rad="127000">
                    <a:schemeClr val="bg1">
                      <a:alpha val="90000"/>
                    </a:schemeClr>
                  </a:glow>
                </a:effectLst>
              </a:rPr>
              <a:t>Commit&amp;Push</a:t>
            </a:r>
            <a:endParaRPr kumimoji="1" lang="ja-JP" altLang="en-US" sz="1000" b="1" dirty="0">
              <a:effectLst>
                <a:glow rad="127000">
                  <a:schemeClr val="bg1">
                    <a:alpha val="90000"/>
                  </a:schemeClr>
                </a:glow>
              </a:effectLst>
            </a:endParaRPr>
          </a:p>
        </p:txBody>
      </p:sp>
      <p:sp>
        <p:nvSpPr>
          <p:cNvPr id="128" name="テキスト ボックス 127"/>
          <p:cNvSpPr txBox="1"/>
          <p:nvPr/>
        </p:nvSpPr>
        <p:spPr>
          <a:xfrm>
            <a:off x="3992806" y="3148824"/>
            <a:ext cx="817853" cy="246221"/>
          </a:xfrm>
          <a:prstGeom prst="rect">
            <a:avLst/>
          </a:prstGeom>
          <a:noFill/>
        </p:spPr>
        <p:txBody>
          <a:bodyPr wrap="none" rtlCol="0">
            <a:spAutoFit/>
          </a:bodyPr>
          <a:lstStyle/>
          <a:p>
            <a:r>
              <a:rPr kumimoji="1" lang="en-US" altLang="ja-JP" sz="1000" b="1" dirty="0" err="1" smtClean="0">
                <a:effectLst>
                  <a:glow rad="127000">
                    <a:schemeClr val="bg1">
                      <a:alpha val="90000"/>
                    </a:schemeClr>
                  </a:glow>
                </a:effectLst>
              </a:rPr>
              <a:t>Webhook</a:t>
            </a:r>
            <a:endParaRPr kumimoji="1" lang="ja-JP" altLang="en-US" sz="1000" b="1" dirty="0">
              <a:effectLst>
                <a:glow rad="127000">
                  <a:schemeClr val="bg1">
                    <a:alpha val="90000"/>
                  </a:schemeClr>
                </a:glow>
              </a:effectLst>
            </a:endParaRPr>
          </a:p>
        </p:txBody>
      </p:sp>
      <p:sp>
        <p:nvSpPr>
          <p:cNvPr id="130" name="テキスト ボックス 129"/>
          <p:cNvSpPr txBox="1"/>
          <p:nvPr/>
        </p:nvSpPr>
        <p:spPr>
          <a:xfrm>
            <a:off x="9221754" y="3113697"/>
            <a:ext cx="516488" cy="246221"/>
          </a:xfrm>
          <a:prstGeom prst="rect">
            <a:avLst/>
          </a:prstGeom>
          <a:noFill/>
        </p:spPr>
        <p:txBody>
          <a:bodyPr wrap="none" rtlCol="0">
            <a:spAutoFit/>
          </a:bodyPr>
          <a:lstStyle/>
          <a:p>
            <a:r>
              <a:rPr kumimoji="1" lang="en-US" altLang="ja-JP" sz="1000" b="1" dirty="0" smtClean="0">
                <a:effectLst>
                  <a:glow rad="127000">
                    <a:schemeClr val="bg1">
                      <a:alpha val="90000"/>
                    </a:schemeClr>
                  </a:glow>
                </a:effectLst>
              </a:rPr>
              <a:t>Push</a:t>
            </a:r>
            <a:endParaRPr kumimoji="1" lang="ja-JP" altLang="en-US" sz="1000" b="1" dirty="0">
              <a:effectLst>
                <a:glow rad="127000">
                  <a:schemeClr val="bg1">
                    <a:alpha val="90000"/>
                  </a:schemeClr>
                </a:glow>
              </a:effectLst>
            </a:endParaRPr>
          </a:p>
        </p:txBody>
      </p:sp>
      <p:sp>
        <p:nvSpPr>
          <p:cNvPr id="132" name="テキスト ボックス 131"/>
          <p:cNvSpPr txBox="1"/>
          <p:nvPr/>
        </p:nvSpPr>
        <p:spPr>
          <a:xfrm>
            <a:off x="888674" y="3822533"/>
            <a:ext cx="774571" cy="246221"/>
          </a:xfrm>
          <a:prstGeom prst="rect">
            <a:avLst/>
          </a:prstGeom>
          <a:noFill/>
        </p:spPr>
        <p:txBody>
          <a:bodyPr wrap="none" rtlCol="0">
            <a:spAutoFit/>
          </a:bodyPr>
          <a:lstStyle/>
          <a:p>
            <a:r>
              <a:rPr lang="ja-JP" altLang="en-US" sz="1000" b="1" dirty="0" smtClean="0">
                <a:effectLst>
                  <a:glow rad="127000">
                    <a:schemeClr val="bg1">
                      <a:alpha val="90000"/>
                    </a:schemeClr>
                  </a:glow>
                </a:effectLst>
              </a:rPr>
              <a:t>登録</a:t>
            </a:r>
            <a:r>
              <a:rPr lang="en-US" altLang="ja-JP" sz="1000" b="1" dirty="0" smtClean="0">
                <a:effectLst>
                  <a:glow rad="127000">
                    <a:schemeClr val="bg1">
                      <a:alpha val="90000"/>
                    </a:schemeClr>
                  </a:glow>
                </a:effectLst>
              </a:rPr>
              <a:t>/</a:t>
            </a:r>
            <a:r>
              <a:rPr lang="ja-JP" altLang="en-US" sz="1000" b="1" dirty="0" smtClean="0">
                <a:effectLst>
                  <a:glow rad="127000">
                    <a:schemeClr val="bg1">
                      <a:alpha val="90000"/>
                    </a:schemeClr>
                  </a:glow>
                </a:effectLst>
              </a:rPr>
              <a:t>更新</a:t>
            </a:r>
            <a:endParaRPr lang="en-US" altLang="ja-JP" sz="1000" b="1" dirty="0">
              <a:effectLst>
                <a:glow rad="127000">
                  <a:schemeClr val="bg1">
                    <a:alpha val="90000"/>
                  </a:schemeClr>
                </a:glow>
              </a:effectLst>
            </a:endParaRPr>
          </a:p>
        </p:txBody>
      </p:sp>
      <p:sp>
        <p:nvSpPr>
          <p:cNvPr id="144" name="テキスト ボックス 143"/>
          <p:cNvSpPr txBox="1"/>
          <p:nvPr/>
        </p:nvSpPr>
        <p:spPr>
          <a:xfrm>
            <a:off x="354476" y="4298919"/>
            <a:ext cx="630301" cy="246221"/>
          </a:xfrm>
          <a:prstGeom prst="rect">
            <a:avLst/>
          </a:prstGeom>
          <a:noFill/>
        </p:spPr>
        <p:txBody>
          <a:bodyPr wrap="none" rtlCol="0">
            <a:spAutoFit/>
          </a:bodyPr>
          <a:lstStyle/>
          <a:p>
            <a:r>
              <a:rPr lang="en-US" altLang="ja-JP" sz="1000" b="1" dirty="0" smtClean="0">
                <a:effectLst>
                  <a:glow rad="127000">
                    <a:schemeClr val="bg1">
                      <a:alpha val="90000"/>
                    </a:schemeClr>
                  </a:glow>
                </a:effectLst>
              </a:rPr>
              <a:t>CD</a:t>
            </a:r>
            <a:r>
              <a:rPr lang="ja-JP" altLang="en-US" sz="1000" b="1" dirty="0" smtClean="0">
                <a:effectLst>
                  <a:glow rad="127000">
                    <a:schemeClr val="bg1">
                      <a:alpha val="90000"/>
                    </a:schemeClr>
                  </a:glow>
                </a:effectLst>
              </a:rPr>
              <a:t>実行</a:t>
            </a:r>
            <a:endParaRPr kumimoji="1" lang="ja-JP" altLang="en-US" sz="1000" b="1" dirty="0">
              <a:effectLst>
                <a:glow rad="127000">
                  <a:schemeClr val="bg1">
                    <a:alpha val="90000"/>
                  </a:schemeClr>
                </a:glow>
              </a:effectLst>
            </a:endParaRPr>
          </a:p>
        </p:txBody>
      </p:sp>
      <p:sp>
        <p:nvSpPr>
          <p:cNvPr id="145" name="テキスト ボックス 144"/>
          <p:cNvSpPr txBox="1"/>
          <p:nvPr/>
        </p:nvSpPr>
        <p:spPr>
          <a:xfrm>
            <a:off x="3259076" y="5374783"/>
            <a:ext cx="1149674" cy="246221"/>
          </a:xfrm>
          <a:prstGeom prst="rect">
            <a:avLst/>
          </a:prstGeom>
          <a:noFill/>
        </p:spPr>
        <p:txBody>
          <a:bodyPr wrap="none" rtlCol="0">
            <a:spAutoFit/>
          </a:bodyPr>
          <a:lstStyle/>
          <a:p>
            <a:r>
              <a:rPr lang="en-US" altLang="ja-JP" sz="1000" b="1" dirty="0" err="1" smtClean="0">
                <a:effectLst>
                  <a:glow rad="127000">
                    <a:schemeClr val="bg1">
                      <a:alpha val="90000"/>
                    </a:schemeClr>
                  </a:glow>
                </a:effectLst>
              </a:rPr>
              <a:t>Commit&amp;Push</a:t>
            </a:r>
            <a:endParaRPr kumimoji="1" lang="ja-JP" altLang="en-US" sz="1000" b="1" dirty="0">
              <a:effectLst>
                <a:glow rad="127000">
                  <a:schemeClr val="bg1">
                    <a:alpha val="90000"/>
                  </a:schemeClr>
                </a:glow>
              </a:effectLst>
            </a:endParaRPr>
          </a:p>
        </p:txBody>
      </p:sp>
      <p:sp>
        <p:nvSpPr>
          <p:cNvPr id="146" name="テキスト ボックス 145"/>
          <p:cNvSpPr txBox="1"/>
          <p:nvPr/>
        </p:nvSpPr>
        <p:spPr>
          <a:xfrm>
            <a:off x="5448760" y="4981581"/>
            <a:ext cx="697627" cy="246221"/>
          </a:xfrm>
          <a:prstGeom prst="rect">
            <a:avLst/>
          </a:prstGeom>
          <a:noFill/>
        </p:spPr>
        <p:txBody>
          <a:bodyPr wrap="none" rtlCol="0">
            <a:spAutoFit/>
          </a:bodyPr>
          <a:lstStyle/>
          <a:p>
            <a:r>
              <a:rPr lang="ja-JP" altLang="en-US" sz="1000" b="1" dirty="0" smtClean="0">
                <a:effectLst>
                  <a:glow rad="127000">
                    <a:schemeClr val="bg1">
                      <a:alpha val="90000"/>
                    </a:schemeClr>
                  </a:glow>
                </a:effectLst>
              </a:rPr>
              <a:t>変更検知</a:t>
            </a:r>
            <a:endParaRPr kumimoji="1" lang="ja-JP" altLang="en-US" sz="1000" b="1" dirty="0">
              <a:effectLst>
                <a:glow rad="127000">
                  <a:schemeClr val="bg1">
                    <a:alpha val="90000"/>
                  </a:schemeClr>
                </a:glow>
              </a:effectLst>
            </a:endParaRPr>
          </a:p>
        </p:txBody>
      </p:sp>
      <p:sp>
        <p:nvSpPr>
          <p:cNvPr id="147" name="テキスト ボックス 146"/>
          <p:cNvSpPr txBox="1"/>
          <p:nvPr/>
        </p:nvSpPr>
        <p:spPr>
          <a:xfrm>
            <a:off x="8721845" y="4237023"/>
            <a:ext cx="436338" cy="246221"/>
          </a:xfrm>
          <a:prstGeom prst="rect">
            <a:avLst/>
          </a:prstGeom>
          <a:noFill/>
        </p:spPr>
        <p:txBody>
          <a:bodyPr wrap="none" rtlCol="0">
            <a:spAutoFit/>
          </a:bodyPr>
          <a:lstStyle/>
          <a:p>
            <a:r>
              <a:rPr lang="en-US" altLang="ja-JP" sz="1000" b="1" dirty="0" smtClean="0">
                <a:effectLst>
                  <a:glow rad="127000">
                    <a:schemeClr val="bg1">
                      <a:alpha val="90000"/>
                    </a:schemeClr>
                  </a:glow>
                </a:effectLst>
              </a:rPr>
              <a:t>Pull</a:t>
            </a:r>
            <a:endParaRPr kumimoji="1" lang="ja-JP" altLang="en-US" sz="1000" b="1" dirty="0">
              <a:effectLst>
                <a:glow rad="127000">
                  <a:schemeClr val="bg1">
                    <a:alpha val="90000"/>
                  </a:schemeClr>
                </a:glow>
              </a:effectLst>
            </a:endParaRPr>
          </a:p>
        </p:txBody>
      </p:sp>
      <p:sp>
        <p:nvSpPr>
          <p:cNvPr id="148" name="テキスト ボックス 147"/>
          <p:cNvSpPr txBox="1"/>
          <p:nvPr/>
        </p:nvSpPr>
        <p:spPr>
          <a:xfrm>
            <a:off x="2164065" y="5302757"/>
            <a:ext cx="697627" cy="246221"/>
          </a:xfrm>
          <a:prstGeom prst="rect">
            <a:avLst/>
          </a:prstGeom>
          <a:noFill/>
        </p:spPr>
        <p:txBody>
          <a:bodyPr wrap="none" rtlCol="0">
            <a:spAutoFit/>
          </a:bodyPr>
          <a:lstStyle/>
          <a:p>
            <a:r>
              <a:rPr lang="ja-JP" altLang="en-US" sz="1000" b="1" dirty="0" smtClean="0">
                <a:effectLst>
                  <a:glow rad="127000">
                    <a:schemeClr val="bg1">
                      <a:alpha val="90000"/>
                    </a:schemeClr>
                  </a:glow>
                </a:effectLst>
              </a:rPr>
              <a:t>変数埋込</a:t>
            </a:r>
            <a:endParaRPr kumimoji="1" lang="ja-JP" altLang="en-US" sz="1000" b="1" dirty="0">
              <a:effectLst>
                <a:glow rad="127000">
                  <a:schemeClr val="bg1">
                    <a:alpha val="90000"/>
                  </a:schemeClr>
                </a:glow>
              </a:effectLst>
            </a:endParaRPr>
          </a:p>
        </p:txBody>
      </p:sp>
      <p:sp>
        <p:nvSpPr>
          <p:cNvPr id="149" name="テキスト ボックス 148"/>
          <p:cNvSpPr txBox="1"/>
          <p:nvPr/>
        </p:nvSpPr>
        <p:spPr>
          <a:xfrm>
            <a:off x="9301753" y="5151019"/>
            <a:ext cx="651140" cy="246221"/>
          </a:xfrm>
          <a:prstGeom prst="rect">
            <a:avLst/>
          </a:prstGeom>
          <a:noFill/>
        </p:spPr>
        <p:txBody>
          <a:bodyPr wrap="none" rtlCol="0">
            <a:spAutoFit/>
          </a:bodyPr>
          <a:lstStyle/>
          <a:p>
            <a:r>
              <a:rPr lang="en-US" altLang="ja-JP" sz="1000" b="1" dirty="0" smtClean="0">
                <a:effectLst>
                  <a:glow rad="127000">
                    <a:schemeClr val="bg1">
                      <a:alpha val="90000"/>
                    </a:schemeClr>
                  </a:glow>
                </a:effectLst>
              </a:rPr>
              <a:t>Deploy</a:t>
            </a:r>
            <a:endParaRPr kumimoji="1" lang="ja-JP" altLang="en-US" sz="1000" b="1" dirty="0">
              <a:effectLst>
                <a:glow rad="127000">
                  <a:schemeClr val="bg1">
                    <a:alpha val="90000"/>
                  </a:schemeClr>
                </a:glow>
              </a:effectLst>
            </a:endParaRPr>
          </a:p>
        </p:txBody>
      </p:sp>
    </p:spTree>
    <p:extLst>
      <p:ext uri="{BB962C8B-B14F-4D97-AF65-F5344CB8AC3E}">
        <p14:creationId xmlns:p14="http://schemas.microsoft.com/office/powerpoint/2010/main" val="1390865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a:t>ブラウザより以下の</a:t>
            </a:r>
            <a:r>
              <a:rPr lang="en-US" altLang="ja-JP" dirty="0"/>
              <a:t>URL</a:t>
            </a:r>
            <a:r>
              <a:rPr lang="ja-JP" altLang="en-US" dirty="0"/>
              <a:t>で接続します。</a:t>
            </a:r>
            <a:endParaRPr lang="ja-JP" altLang="en-US" dirty="0" smtClean="0"/>
          </a:p>
          <a:p>
            <a:pPr marL="288000" lvl="2" indent="0">
              <a:buNone/>
            </a:pPr>
            <a:r>
              <a:rPr lang="en-US" altLang="ja-JP" sz="2000" b="1" dirty="0" smtClean="0"/>
              <a:t>http://[</a:t>
            </a:r>
            <a:r>
              <a:rPr lang="ja-JP" altLang="en-US" sz="2000" b="1" dirty="0" smtClean="0"/>
              <a:t>インストール先の</a:t>
            </a:r>
            <a:r>
              <a:rPr lang="en-US" altLang="ja-JP" sz="2000" b="1" dirty="0" smtClean="0"/>
              <a:t>IP</a:t>
            </a:r>
            <a:r>
              <a:rPr lang="ja-JP" altLang="en-US" sz="2000" b="1" dirty="0" smtClean="0"/>
              <a:t>アドレスまたはホスト名</a:t>
            </a:r>
            <a:r>
              <a:rPr lang="en-US" altLang="ja-JP" sz="2000" b="1" dirty="0" smtClean="0"/>
              <a:t>]:30080/workspace.html</a:t>
            </a:r>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3.4</a:t>
            </a:r>
            <a:r>
              <a:rPr lang="ja-JP" altLang="en-US" b="1" dirty="0" smtClean="0"/>
              <a:t> </a:t>
            </a:r>
            <a:r>
              <a:rPr lang="en-US" altLang="ja-JP" b="1" dirty="0" smtClean="0"/>
              <a:t>EPOCH</a:t>
            </a:r>
            <a:r>
              <a:rPr lang="ja-JP" altLang="en-US" b="1" dirty="0" smtClean="0"/>
              <a:t>起動</a:t>
            </a:r>
            <a:endParaRPr kumimoji="1" lang="ja-JP" altLang="en-US" b="1" dirty="0"/>
          </a:p>
        </p:txBody>
      </p:sp>
      <p:pic>
        <p:nvPicPr>
          <p:cNvPr id="7" name="図 6"/>
          <p:cNvPicPr>
            <a:picLocks noChangeAspect="1"/>
          </p:cNvPicPr>
          <p:nvPr/>
        </p:nvPicPr>
        <p:blipFill>
          <a:blip r:embed="rId2"/>
          <a:stretch>
            <a:fillRect/>
          </a:stretch>
        </p:blipFill>
        <p:spPr>
          <a:xfrm>
            <a:off x="1698308" y="1646626"/>
            <a:ext cx="8795385" cy="4366260"/>
          </a:xfrm>
          <a:prstGeom prst="rect">
            <a:avLst/>
          </a:prstGeom>
          <a:ln>
            <a:solidFill>
              <a:srgbClr val="000000"/>
            </a:solidFill>
          </a:ln>
        </p:spPr>
      </p:pic>
      <p:sp>
        <p:nvSpPr>
          <p:cNvPr id="2" name="テキスト ボックス 1"/>
          <p:cNvSpPr txBox="1"/>
          <p:nvPr/>
        </p:nvSpPr>
        <p:spPr>
          <a:xfrm>
            <a:off x="3431704" y="5366468"/>
            <a:ext cx="5904656"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続いて必要な情報を入力して</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ワークスペースを作成してみましょう！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4" name="二等辺三角形 3"/>
          <p:cNvSpPr/>
          <p:nvPr/>
        </p:nvSpPr>
        <p:spPr bwMode="auto">
          <a:xfrm flipV="1">
            <a:off x="5925379" y="6074043"/>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 name="正方形/長方形 4"/>
          <p:cNvSpPr/>
          <p:nvPr/>
        </p:nvSpPr>
        <p:spPr>
          <a:xfrm>
            <a:off x="7680176" y="6195693"/>
            <a:ext cx="4225204" cy="415498"/>
          </a:xfrm>
          <a:prstGeom prst="rect">
            <a:avLst/>
          </a:prstGeom>
        </p:spPr>
        <p:txBody>
          <a:bodyPr wrap="square">
            <a:spAutoFit/>
          </a:bodyPr>
          <a:lstStyle/>
          <a:p>
            <a:pPr marL="288000" lvl="2" indent="0" algn="r">
              <a:buNone/>
            </a:pPr>
            <a:r>
              <a:rPr lang="en-US" altLang="ja-JP" sz="1050" dirty="0"/>
              <a:t>※</a:t>
            </a:r>
            <a:r>
              <a:rPr lang="ja-JP" altLang="en-US" sz="1050" dirty="0"/>
              <a:t>本</a:t>
            </a:r>
            <a:r>
              <a:rPr lang="en-US" altLang="ja-JP" sz="1050" dirty="0" err="1"/>
              <a:t>QuickStart</a:t>
            </a:r>
            <a:r>
              <a:rPr lang="ja-JP" altLang="en-US" sz="1050" dirty="0"/>
              <a:t>では、</a:t>
            </a:r>
            <a:r>
              <a:rPr lang="en-US" altLang="ja-JP" sz="1050" dirty="0"/>
              <a:t>https</a:t>
            </a:r>
            <a:r>
              <a:rPr lang="ja-JP" altLang="en-US" sz="1050" dirty="0"/>
              <a:t>ではなく</a:t>
            </a:r>
            <a:r>
              <a:rPr lang="en-US" altLang="ja-JP" sz="1050" dirty="0"/>
              <a:t>http</a:t>
            </a:r>
            <a:r>
              <a:rPr lang="ja-JP" altLang="en-US" sz="1050" dirty="0" smtClean="0"/>
              <a:t>を使用</a:t>
            </a:r>
            <a:r>
              <a:rPr lang="ja-JP" altLang="en-US" sz="1050" dirty="0"/>
              <a:t>して</a:t>
            </a:r>
            <a:r>
              <a:rPr lang="ja-JP" altLang="en-US" sz="1050" dirty="0" smtClean="0"/>
              <a:t>おります</a:t>
            </a:r>
            <a:endParaRPr lang="en-US" altLang="ja-JP" sz="1050" dirty="0" smtClean="0"/>
          </a:p>
          <a:p>
            <a:pPr marL="288000" lvl="2" indent="0" algn="r">
              <a:buNone/>
            </a:pPr>
            <a:r>
              <a:rPr lang="ja-JP" altLang="en-US" sz="1050" dirty="0"/>
              <a:t>（</a:t>
            </a:r>
            <a:r>
              <a:rPr lang="ja-JP" altLang="en-US" sz="1050" dirty="0" smtClean="0"/>
              <a:t>今後</a:t>
            </a:r>
            <a:r>
              <a:rPr lang="en-US" altLang="ja-JP" sz="1050" dirty="0"/>
              <a:t>https</a:t>
            </a:r>
            <a:r>
              <a:rPr lang="ja-JP" altLang="en-US" sz="1050" dirty="0"/>
              <a:t>ベースへ変更する予定です）</a:t>
            </a:r>
            <a:endParaRPr lang="en-US" altLang="ja-JP" sz="700" dirty="0"/>
          </a:p>
        </p:txBody>
      </p:sp>
    </p:spTree>
    <p:extLst>
      <p:ext uri="{BB962C8B-B14F-4D97-AF65-F5344CB8AC3E}">
        <p14:creationId xmlns:p14="http://schemas.microsoft.com/office/powerpoint/2010/main" val="28598558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a:t>ワークスペース</a:t>
            </a:r>
            <a:r>
              <a:rPr lang="ja-JP" altLang="en-US" dirty="0" smtClean="0"/>
              <a:t>基本情報</a:t>
            </a:r>
            <a:endParaRPr lang="ja-JP" altLang="en-US" dirty="0"/>
          </a:p>
          <a:p>
            <a:pPr marL="180000" lvl="1" indent="0">
              <a:buNone/>
            </a:pPr>
            <a:r>
              <a:rPr lang="ja-JP" altLang="en-US" dirty="0" smtClean="0"/>
              <a:t>ワークスペース名を入力します。</a:t>
            </a:r>
            <a:endParaRPr lang="en-US" altLang="ja-JP" dirty="0" smtClean="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(1/7</a:t>
            </a:r>
            <a:r>
              <a:rPr lang="en-US" altLang="ja-JP" b="1" dirty="0"/>
              <a:t>)</a:t>
            </a:r>
            <a:endParaRPr kumimoji="1" lang="ja-JP" altLang="en-US" dirty="0"/>
          </a:p>
        </p:txBody>
      </p:sp>
      <p:graphicFrame>
        <p:nvGraphicFramePr>
          <p:cNvPr id="2" name="表 1"/>
          <p:cNvGraphicFramePr>
            <a:graphicFrameLocks noGrp="1"/>
          </p:cNvGraphicFramePr>
          <p:nvPr>
            <p:extLst/>
          </p:nvPr>
        </p:nvGraphicFramePr>
        <p:xfrm>
          <a:off x="576688" y="4594088"/>
          <a:ext cx="10954610" cy="1112520"/>
        </p:xfrm>
        <a:graphic>
          <a:graphicData uri="http://schemas.openxmlformats.org/drawingml/2006/table">
            <a:tbl>
              <a:tblPr firstRow="1" bandCol="1">
                <a:tableStyleId>{93296810-A885-4BE3-A3E7-6D5BEEA58F35}</a:tableStyleId>
              </a:tblPr>
              <a:tblGrid>
                <a:gridCol w="2169635">
                  <a:extLst>
                    <a:ext uri="{9D8B030D-6E8A-4147-A177-3AD203B41FA5}">
                      <a16:colId xmlns:a16="http://schemas.microsoft.com/office/drawing/2014/main" val="1081318694"/>
                    </a:ext>
                  </a:extLst>
                </a:gridCol>
                <a:gridCol w="4307968">
                  <a:extLst>
                    <a:ext uri="{9D8B030D-6E8A-4147-A177-3AD203B41FA5}">
                      <a16:colId xmlns:a16="http://schemas.microsoft.com/office/drawing/2014/main" val="1720054621"/>
                    </a:ext>
                  </a:extLst>
                </a:gridCol>
                <a:gridCol w="4477007">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kumimoji="1" lang="ja-JP" altLang="en-US" sz="1400" dirty="0" smtClean="0"/>
                        <a:t>ワークスペース名</a:t>
                      </a:r>
                      <a:endParaRPr kumimoji="1" lang="ja-JP" altLang="en-US" sz="1400" dirty="0"/>
                    </a:p>
                  </a:txBody>
                  <a:tcPr/>
                </a:tc>
                <a:tc>
                  <a:txBody>
                    <a:bodyPr/>
                    <a:lstStyle/>
                    <a:p>
                      <a:r>
                        <a:rPr kumimoji="1" lang="en-US" altLang="ja-JP" sz="1400" dirty="0" smtClean="0"/>
                        <a:t>EPOCH</a:t>
                      </a:r>
                      <a:r>
                        <a:rPr kumimoji="1" lang="ja-JP" altLang="en-US" sz="1400" dirty="0" smtClean="0"/>
                        <a:t>クイックスタート</a:t>
                      </a:r>
                      <a:endParaRPr kumimoji="1" lang="ja-JP" altLang="en-US" sz="1400" dirty="0"/>
                    </a:p>
                  </a:txBody>
                  <a:tcPr/>
                </a:tc>
                <a:tc>
                  <a:txBody>
                    <a:bodyPr/>
                    <a:lstStyle/>
                    <a:p>
                      <a:r>
                        <a:rPr kumimoji="1" lang="ja-JP" altLang="en-US" sz="1400" dirty="0" smtClean="0"/>
                        <a:t>作成するワークスペース名</a:t>
                      </a:r>
                      <a:endParaRPr kumimoji="1" lang="ja-JP" altLang="en-US" sz="1400" dirty="0"/>
                    </a:p>
                  </a:txBody>
                  <a:tcPr/>
                </a:tc>
                <a:extLst>
                  <a:ext uri="{0D108BD9-81ED-4DB2-BD59-A6C34878D82A}">
                    <a16:rowId xmlns:a16="http://schemas.microsoft.com/office/drawing/2014/main" val="907599741"/>
                  </a:ext>
                </a:extLst>
              </a:tr>
              <a:tr h="370840">
                <a:tc>
                  <a:txBody>
                    <a:bodyPr/>
                    <a:lstStyle/>
                    <a:p>
                      <a:r>
                        <a:rPr kumimoji="1" lang="ja-JP" altLang="en-US" sz="1400" dirty="0" smtClean="0"/>
                        <a:t>備考</a:t>
                      </a:r>
                      <a:endParaRPr kumimoji="1" lang="ja-JP" altLang="en-US" sz="1400" dirty="0"/>
                    </a:p>
                  </a:txBody>
                  <a:tcPr/>
                </a:tc>
                <a:tc>
                  <a:txBody>
                    <a:bodyPr/>
                    <a:lstStyle/>
                    <a:p>
                      <a:r>
                        <a:rPr kumimoji="1" lang="ja-JP" altLang="en-US" sz="1400" dirty="0" smtClean="0"/>
                        <a:t>なし</a:t>
                      </a:r>
                      <a:endParaRPr kumimoji="1" lang="ja-JP" altLang="en-US" sz="1400" dirty="0"/>
                    </a:p>
                  </a:txBody>
                  <a:tcPr/>
                </a:tc>
                <a:tc>
                  <a:txBody>
                    <a:bodyPr/>
                    <a:lstStyle/>
                    <a:p>
                      <a:r>
                        <a:rPr kumimoji="1" lang="ja-JP" altLang="en-US" sz="1400" dirty="0" smtClean="0"/>
                        <a:t>作成するワークスペースの説明や備考</a:t>
                      </a:r>
                      <a:endParaRPr kumimoji="1" lang="ja-JP" altLang="en-US" sz="1400" dirty="0"/>
                    </a:p>
                  </a:txBody>
                  <a:tcPr/>
                </a:tc>
                <a:extLst>
                  <a:ext uri="{0D108BD9-81ED-4DB2-BD59-A6C34878D82A}">
                    <a16:rowId xmlns:a16="http://schemas.microsoft.com/office/drawing/2014/main" val="2644828422"/>
                  </a:ext>
                </a:extLst>
              </a:tr>
            </a:tbl>
          </a:graphicData>
        </a:graphic>
      </p:graphicFrame>
      <p:grpSp>
        <p:nvGrpSpPr>
          <p:cNvPr id="4" name="グループ化 3"/>
          <p:cNvGrpSpPr/>
          <p:nvPr/>
        </p:nvGrpSpPr>
        <p:grpSpPr>
          <a:xfrm>
            <a:off x="576688" y="1548000"/>
            <a:ext cx="4500000" cy="2239479"/>
            <a:chOff x="651632" y="1623328"/>
            <a:chExt cx="4511200" cy="2239479"/>
          </a:xfrm>
        </p:grpSpPr>
        <p:pic>
          <p:nvPicPr>
            <p:cNvPr id="15" name="図 14"/>
            <p:cNvPicPr>
              <a:picLocks noChangeAspect="1"/>
            </p:cNvPicPr>
            <p:nvPr/>
          </p:nvPicPr>
          <p:blipFill>
            <a:blip r:embed="rId2"/>
            <a:stretch>
              <a:fillRect/>
            </a:stretch>
          </p:blipFill>
          <p:spPr>
            <a:xfrm>
              <a:off x="651632" y="1623328"/>
              <a:ext cx="4511200" cy="2239478"/>
            </a:xfrm>
            <a:prstGeom prst="rect">
              <a:avLst/>
            </a:prstGeom>
            <a:ln>
              <a:solidFill>
                <a:srgbClr val="000000"/>
              </a:solidFill>
            </a:ln>
          </p:spPr>
        </p:pic>
        <p:sp>
          <p:nvSpPr>
            <p:cNvPr id="16" name="フリーフォーム 15"/>
            <p:cNvSpPr/>
            <p:nvPr/>
          </p:nvSpPr>
          <p:spPr bwMode="auto">
            <a:xfrm>
              <a:off x="651632" y="1623329"/>
              <a:ext cx="4511200" cy="2239478"/>
            </a:xfrm>
            <a:custGeom>
              <a:avLst/>
              <a:gdLst>
                <a:gd name="connsiteX0" fmla="*/ 7880016 w 9486866"/>
                <a:gd name="connsiteY0" fmla="*/ 1752907 h 4864120"/>
                <a:gd name="connsiteX1" fmla="*/ 3696158 w 9486866"/>
                <a:gd name="connsiteY1" fmla="*/ 1765289 h 4864120"/>
                <a:gd name="connsiteX2" fmla="*/ 3691396 w 9486866"/>
                <a:gd name="connsiteY2" fmla="*/ 2396686 h 4864120"/>
                <a:gd name="connsiteX3" fmla="*/ 7890970 w 9486866"/>
                <a:gd name="connsiteY3" fmla="*/ 2399544 h 4864120"/>
                <a:gd name="connsiteX4" fmla="*/ 7880016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0" fmla="*/ 7880016 w 9486866"/>
                <a:gd name="connsiteY0" fmla="*/ 1752907 h 4864120"/>
                <a:gd name="connsiteX1" fmla="*/ 3696158 w 9486866"/>
                <a:gd name="connsiteY1" fmla="*/ 1765289 h 4864120"/>
                <a:gd name="connsiteX2" fmla="*/ 3691396 w 9486866"/>
                <a:gd name="connsiteY2" fmla="*/ 2396686 h 4864120"/>
                <a:gd name="connsiteX3" fmla="*/ 7030533 w 9486866"/>
                <a:gd name="connsiteY3" fmla="*/ 2389208 h 4864120"/>
                <a:gd name="connsiteX4" fmla="*/ 7880016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3696158 w 9486866"/>
                <a:gd name="connsiteY1" fmla="*/ 1765289 h 4864120"/>
                <a:gd name="connsiteX2" fmla="*/ 3691396 w 9486866"/>
                <a:gd name="connsiteY2" fmla="*/ 2396686 h 4864120"/>
                <a:gd name="connsiteX3" fmla="*/ 7030533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3696158 w 9486866"/>
                <a:gd name="connsiteY1" fmla="*/ 1765289 h 4864120"/>
                <a:gd name="connsiteX2" fmla="*/ 3691396 w 9486866"/>
                <a:gd name="connsiteY2" fmla="*/ 2396686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1376416 w 9486866"/>
                <a:gd name="connsiteY1" fmla="*/ 441246 h 4864120"/>
                <a:gd name="connsiteX2" fmla="*/ 3691396 w 9486866"/>
                <a:gd name="connsiteY2" fmla="*/ 2396686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1376416 w 9486866"/>
                <a:gd name="connsiteY1" fmla="*/ 441246 h 4864120"/>
                <a:gd name="connsiteX2" fmla="*/ 1371653 w 9486866"/>
                <a:gd name="connsiteY2" fmla="*/ 1104167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376416 w 9486866"/>
                <a:gd name="connsiteY1" fmla="*/ 441246 h 4864120"/>
                <a:gd name="connsiteX2" fmla="*/ 1371653 w 9486866"/>
                <a:gd name="connsiteY2" fmla="*/ 1104167 h 4864120"/>
                <a:gd name="connsiteX3" fmla="*/ 7020651 w 9486866"/>
                <a:gd name="connsiteY3" fmla="*/ 238920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376416 w 9486866"/>
                <a:gd name="connsiteY1" fmla="*/ 441246 h 4864120"/>
                <a:gd name="connsiteX2" fmla="*/ 1371653 w 9486866"/>
                <a:gd name="connsiteY2" fmla="*/ 1104167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371653 w 9486866"/>
                <a:gd name="connsiteY2" fmla="*/ 1104167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500806 w 9486866"/>
                <a:gd name="connsiteY2" fmla="*/ 941131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500806 w 9486866"/>
                <a:gd name="connsiteY2" fmla="*/ 941131 h 4864120"/>
                <a:gd name="connsiteX3" fmla="*/ 3363135 w 9486866"/>
                <a:gd name="connsiteY3" fmla="*/ 944711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941131 h 4864120"/>
                <a:gd name="connsiteX3" fmla="*/ 3363135 w 9486866"/>
                <a:gd name="connsiteY3" fmla="*/ 944711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846556 h 4864120"/>
                <a:gd name="connsiteX3" fmla="*/ 3363135 w 9486866"/>
                <a:gd name="connsiteY3" fmla="*/ 944711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2994194 w 9486866"/>
                <a:gd name="connsiteY0" fmla="*/ 498219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2994194 w 9486866"/>
                <a:gd name="connsiteY4" fmla="*/ 498219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2906217 w 9486866"/>
                <a:gd name="connsiteY0" fmla="*/ 498219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2906217 w 9486866"/>
                <a:gd name="connsiteY4" fmla="*/ 498219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866" h="4864120">
                  <a:moveTo>
                    <a:pt x="2906217" y="498219"/>
                  </a:moveTo>
                  <a:lnTo>
                    <a:pt x="1491218" y="470889"/>
                  </a:lnTo>
                  <a:cubicBezTo>
                    <a:pt x="1489631" y="855980"/>
                    <a:pt x="1502393" y="461465"/>
                    <a:pt x="1500806" y="846556"/>
                  </a:cubicBezTo>
                  <a:lnTo>
                    <a:pt x="2905292" y="869049"/>
                  </a:lnTo>
                  <a:cubicBezTo>
                    <a:pt x="2903704" y="652233"/>
                    <a:pt x="2907805" y="715035"/>
                    <a:pt x="2906217" y="498219"/>
                  </a:cubicBezTo>
                  <a:close/>
                  <a:moveTo>
                    <a:pt x="0" y="0"/>
                  </a:moveTo>
                  <a:lnTo>
                    <a:pt x="9486866" y="0"/>
                  </a:lnTo>
                  <a:lnTo>
                    <a:pt x="9486866" y="936155"/>
                  </a:lnTo>
                  <a:lnTo>
                    <a:pt x="9486866" y="4864120"/>
                  </a:lnTo>
                  <a:lnTo>
                    <a:pt x="0" y="4864120"/>
                  </a:lnTo>
                  <a:lnTo>
                    <a:pt x="0" y="936155"/>
                  </a:lnTo>
                  <a:lnTo>
                    <a:pt x="0" y="0"/>
                  </a:lnTo>
                  <a:close/>
                </a:path>
              </a:pathLst>
            </a:custGeom>
            <a:solidFill>
              <a:srgbClr val="000000">
                <a:alpha val="50196"/>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7" name="角丸四角形 16"/>
          <p:cNvSpPr/>
          <p:nvPr/>
        </p:nvSpPr>
        <p:spPr bwMode="auto">
          <a:xfrm>
            <a:off x="1296000" y="1728000"/>
            <a:ext cx="230234" cy="2621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8" name="直線矢印コネクタ 7"/>
          <p:cNvCxnSpPr>
            <a:stCxn id="17" idx="3"/>
          </p:cNvCxnSpPr>
          <p:nvPr/>
        </p:nvCxnSpPr>
        <p:spPr bwMode="auto">
          <a:xfrm flipV="1">
            <a:off x="1526234" y="1844824"/>
            <a:ext cx="4209726" cy="1426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5" name="図 4"/>
          <p:cNvPicPr>
            <a:picLocks noChangeAspect="1"/>
          </p:cNvPicPr>
          <p:nvPr/>
        </p:nvPicPr>
        <p:blipFill>
          <a:blip r:embed="rId3"/>
          <a:stretch>
            <a:fillRect/>
          </a:stretch>
        </p:blipFill>
        <p:spPr>
          <a:xfrm>
            <a:off x="5735960" y="1460125"/>
            <a:ext cx="5256584" cy="2976987"/>
          </a:xfrm>
          <a:prstGeom prst="rect">
            <a:avLst/>
          </a:prstGeom>
        </p:spPr>
      </p:pic>
    </p:spTree>
    <p:extLst>
      <p:ext uri="{BB962C8B-B14F-4D97-AF65-F5344CB8AC3E}">
        <p14:creationId xmlns:p14="http://schemas.microsoft.com/office/powerpoint/2010/main" val="2856480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7433846" y="54571"/>
            <a:ext cx="4728468" cy="1707028"/>
          </a:xfrm>
          <a:prstGeom prst="rect">
            <a:avLst/>
          </a:prstGeom>
          <a:solidFill>
            <a:schemeClr val="bg1"/>
          </a:solidFill>
        </p:spPr>
      </p:pic>
      <p:grpSp>
        <p:nvGrpSpPr>
          <p:cNvPr id="15" name="グループ化 14"/>
          <p:cNvGrpSpPr/>
          <p:nvPr/>
        </p:nvGrpSpPr>
        <p:grpSpPr>
          <a:xfrm>
            <a:off x="576000" y="1548000"/>
            <a:ext cx="4500000" cy="2239478"/>
            <a:chOff x="695400" y="1556791"/>
            <a:chExt cx="4500000" cy="2239478"/>
          </a:xfrm>
        </p:grpSpPr>
        <p:pic>
          <p:nvPicPr>
            <p:cNvPr id="16" name="図 15"/>
            <p:cNvPicPr>
              <a:picLocks noChangeAspect="1"/>
            </p:cNvPicPr>
            <p:nvPr/>
          </p:nvPicPr>
          <p:blipFill>
            <a:blip r:embed="rId3"/>
            <a:stretch>
              <a:fillRect/>
            </a:stretch>
          </p:blipFill>
          <p:spPr>
            <a:xfrm>
              <a:off x="695400" y="1556791"/>
              <a:ext cx="4500000" cy="2239478"/>
            </a:xfrm>
            <a:prstGeom prst="rect">
              <a:avLst/>
            </a:prstGeom>
            <a:ln>
              <a:solidFill>
                <a:srgbClr val="000000"/>
              </a:solidFill>
            </a:ln>
          </p:spPr>
        </p:pic>
        <p:sp>
          <p:nvSpPr>
            <p:cNvPr id="17" name="フリーフォーム 16"/>
            <p:cNvSpPr/>
            <p:nvPr/>
          </p:nvSpPr>
          <p:spPr bwMode="auto">
            <a:xfrm>
              <a:off x="695400" y="1556791"/>
              <a:ext cx="4500000" cy="2239478"/>
            </a:xfrm>
            <a:custGeom>
              <a:avLst/>
              <a:gdLst>
                <a:gd name="connsiteX0" fmla="*/ 1368152 w 4500000"/>
                <a:gd name="connsiteY0" fmla="*/ 720081 h 2239478"/>
                <a:gd name="connsiteX1" fmla="*/ 1368152 w 4500000"/>
                <a:gd name="connsiteY1" fmla="*/ 864097 h 2239478"/>
                <a:gd name="connsiteX2" fmla="*/ 2052152 w 4500000"/>
                <a:gd name="connsiteY2" fmla="*/ 864097 h 2239478"/>
                <a:gd name="connsiteX3" fmla="*/ 2052152 w 4500000"/>
                <a:gd name="connsiteY3" fmla="*/ 720081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1368152" y="720081"/>
                  </a:moveTo>
                  <a:lnTo>
                    <a:pt x="1368152" y="864097"/>
                  </a:lnTo>
                  <a:lnTo>
                    <a:pt x="2052152" y="864097"/>
                  </a:lnTo>
                  <a:lnTo>
                    <a:pt x="2052152" y="720081"/>
                  </a:lnTo>
                  <a:close/>
                  <a:moveTo>
                    <a:pt x="0" y="0"/>
                  </a:moveTo>
                  <a:lnTo>
                    <a:pt x="4500000" y="0"/>
                  </a:lnTo>
                  <a:lnTo>
                    <a:pt x="4500000" y="2239478"/>
                  </a:lnTo>
                  <a:lnTo>
                    <a:pt x="0" y="2239478"/>
                  </a:lnTo>
                  <a:close/>
                </a:path>
              </a:pathLst>
            </a:custGeom>
            <a:solidFill>
              <a:schemeClr val="tx1">
                <a:alpha val="50000"/>
              </a:scheme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smtClean="0"/>
              <a:t>アプリケーションコード</a:t>
            </a:r>
            <a:r>
              <a:rPr lang="ja-JP" altLang="en-US" dirty="0"/>
              <a:t>リポジトリ</a:t>
            </a:r>
          </a:p>
          <a:p>
            <a:pPr marL="180000" lvl="1" indent="0">
              <a:buNone/>
            </a:pPr>
            <a:r>
              <a:rPr lang="ja-JP" altLang="en-US" dirty="0" smtClean="0"/>
              <a:t>アプリケーションコードリポジトリの情報を入力します。</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(2/7</a:t>
            </a:r>
            <a:r>
              <a:rPr lang="en-US" altLang="ja-JP" b="1" dirty="0"/>
              <a:t>)</a:t>
            </a:r>
            <a:endParaRPr kumimoji="1" lang="ja-JP" altLang="en-US" dirty="0"/>
          </a:p>
        </p:txBody>
      </p:sp>
      <p:graphicFrame>
        <p:nvGraphicFramePr>
          <p:cNvPr id="9" name="表 8"/>
          <p:cNvGraphicFramePr>
            <a:graphicFrameLocks noGrp="1"/>
          </p:cNvGraphicFramePr>
          <p:nvPr>
            <p:extLst/>
          </p:nvPr>
        </p:nvGraphicFramePr>
        <p:xfrm>
          <a:off x="574552" y="4745896"/>
          <a:ext cx="11017224" cy="1731462"/>
        </p:xfrm>
        <a:graphic>
          <a:graphicData uri="http://schemas.openxmlformats.org/drawingml/2006/table">
            <a:tbl>
              <a:tblPr firstRow="1" bandCol="1">
                <a:tableStyleId>{93296810-A885-4BE3-A3E7-6D5BEEA58F35}</a:tableStyleId>
              </a:tblPr>
              <a:tblGrid>
                <a:gridCol w="1944216">
                  <a:extLst>
                    <a:ext uri="{9D8B030D-6E8A-4147-A177-3AD203B41FA5}">
                      <a16:colId xmlns:a16="http://schemas.microsoft.com/office/drawing/2014/main" val="1081318694"/>
                    </a:ext>
                  </a:extLst>
                </a:gridCol>
                <a:gridCol w="4593494">
                  <a:extLst>
                    <a:ext uri="{9D8B030D-6E8A-4147-A177-3AD203B41FA5}">
                      <a16:colId xmlns:a16="http://schemas.microsoft.com/office/drawing/2014/main" val="1720054621"/>
                    </a:ext>
                  </a:extLst>
                </a:gridCol>
                <a:gridCol w="4479514">
                  <a:extLst>
                    <a:ext uri="{9D8B030D-6E8A-4147-A177-3AD203B41FA5}">
                      <a16:colId xmlns:a16="http://schemas.microsoft.com/office/drawing/2014/main" val="3967402424"/>
                    </a:ext>
                  </a:extLst>
                </a:gridCol>
              </a:tblGrid>
              <a:tr h="347571">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47571">
                <a:tc>
                  <a:txBody>
                    <a:bodyPr/>
                    <a:lstStyle/>
                    <a:p>
                      <a:r>
                        <a:rPr kumimoji="1" lang="ja-JP" altLang="en-US" sz="1400" dirty="0" smtClean="0"/>
                        <a:t>ユーザ名</a:t>
                      </a:r>
                      <a:endParaRPr kumimoji="1" lang="ja-JP" altLang="en-US" sz="1400" dirty="0"/>
                    </a:p>
                  </a:txBody>
                  <a:tcPr/>
                </a:tc>
                <a:tc>
                  <a:txBody>
                    <a:bodyPr/>
                    <a:lstStyle/>
                    <a:p>
                      <a:r>
                        <a:rPr kumimoji="1" lang="en-US" altLang="ja-JP" sz="1400" dirty="0" smtClean="0"/>
                        <a:t>(</a:t>
                      </a:r>
                      <a:r>
                        <a:rPr kumimoji="1" lang="ja-JP" altLang="en-US" sz="1400" dirty="0" smtClean="0"/>
                        <a:t>自身の</a:t>
                      </a:r>
                      <a:r>
                        <a:rPr kumimoji="1" lang="en-US" altLang="ja-JP" sz="1400" dirty="0" smtClean="0"/>
                        <a:t>GitHub</a:t>
                      </a:r>
                      <a:r>
                        <a:rPr kumimoji="1" lang="ja-JP" altLang="en-US" sz="1400" dirty="0" smtClean="0"/>
                        <a:t>のアカウント名</a:t>
                      </a:r>
                      <a:r>
                        <a:rPr kumimoji="1" lang="en-US" altLang="ja-JP" sz="1400" dirty="0" smtClean="0"/>
                        <a:t>)</a:t>
                      </a:r>
                      <a:endParaRPr kumimoji="1" lang="ja-JP" altLang="en-US" sz="1400" dirty="0"/>
                    </a:p>
                  </a:txBody>
                  <a:tcPr/>
                </a:tc>
                <a:tc>
                  <a:txBody>
                    <a:bodyPr/>
                    <a:lstStyle/>
                    <a:p>
                      <a:r>
                        <a:rPr kumimoji="1" lang="en-US" altLang="ja-JP" sz="1400" dirty="0" smtClean="0"/>
                        <a:t>GitHub</a:t>
                      </a:r>
                      <a:r>
                        <a:rPr kumimoji="1" lang="ja-JP" altLang="en-US" sz="1400" dirty="0" smtClean="0"/>
                        <a:t>のアカウント名</a:t>
                      </a:r>
                      <a:endParaRPr kumimoji="1" lang="ja-JP" altLang="en-US" sz="1400" dirty="0"/>
                    </a:p>
                  </a:txBody>
                  <a:tcPr/>
                </a:tc>
                <a:extLst>
                  <a:ext uri="{0D108BD9-81ED-4DB2-BD59-A6C34878D82A}">
                    <a16:rowId xmlns:a16="http://schemas.microsoft.com/office/drawing/2014/main" val="907599741"/>
                  </a:ext>
                </a:extLst>
              </a:tr>
              <a:tr h="506149">
                <a:tc>
                  <a:txBody>
                    <a:bodyPr/>
                    <a:lstStyle/>
                    <a:p>
                      <a:r>
                        <a:rPr kumimoji="1" lang="ja-JP" altLang="en-US" sz="1400" dirty="0" smtClean="0"/>
                        <a:t>トークン</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a:t>
                      </a:r>
                      <a:r>
                        <a:rPr lang="ja-JP" altLang="en-US" sz="1400" dirty="0" smtClean="0"/>
                        <a:t>自身の</a:t>
                      </a:r>
                      <a:r>
                        <a:rPr lang="en-US" altLang="ja-JP" sz="1400" dirty="0" smtClean="0"/>
                        <a:t>GitHub</a:t>
                      </a:r>
                      <a:r>
                        <a:rPr lang="ja-JP" altLang="en-US" sz="1400" dirty="0" smtClean="0"/>
                        <a:t>のトークン</a:t>
                      </a:r>
                      <a:r>
                        <a:rPr lang="en-US" altLang="ja-JP" sz="14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dirty="0" smtClean="0"/>
                    </a:p>
                  </a:txBody>
                  <a:tcPr/>
                </a:tc>
                <a:tc>
                  <a:txBody>
                    <a:bodyPr/>
                    <a:lstStyle/>
                    <a:p>
                      <a:r>
                        <a:rPr kumimoji="1" lang="en-US" altLang="ja-JP" sz="1400" dirty="0" smtClean="0"/>
                        <a:t>GitHub</a:t>
                      </a:r>
                      <a:r>
                        <a:rPr kumimoji="1" lang="ja-JP" altLang="en-US" sz="1400" dirty="0" smtClean="0"/>
                        <a:t>のトークン</a:t>
                      </a:r>
                      <a:endParaRPr kumimoji="1" lang="en-US" altLang="ja-JP" sz="1400" dirty="0" smtClean="0"/>
                    </a:p>
                    <a:p>
                      <a:r>
                        <a:rPr lang="ja-JP" altLang="en-US" sz="1400" dirty="0" smtClean="0"/>
                        <a:t>（事前準備 </a:t>
                      </a:r>
                      <a:r>
                        <a:rPr lang="en-US" altLang="ja-JP" sz="1400" dirty="0" err="1" smtClean="0"/>
                        <a:t>Git</a:t>
                      </a:r>
                      <a:r>
                        <a:rPr lang="ja-JP" altLang="en-US" sz="1400" dirty="0" smtClean="0"/>
                        <a:t>トークンの払い出しを参照）</a:t>
                      </a:r>
                      <a:endParaRPr kumimoji="1" lang="ja-JP" altLang="en-US" sz="1400" dirty="0"/>
                    </a:p>
                  </a:txBody>
                  <a:tcPr/>
                </a:tc>
                <a:extLst>
                  <a:ext uri="{0D108BD9-81ED-4DB2-BD59-A6C34878D82A}">
                    <a16:rowId xmlns:a16="http://schemas.microsoft.com/office/drawing/2014/main" val="361206398"/>
                  </a:ext>
                </a:extLst>
              </a:tr>
              <a:tr h="506149">
                <a:tc>
                  <a:txBody>
                    <a:bodyPr/>
                    <a:lstStyle/>
                    <a:p>
                      <a:r>
                        <a:rPr kumimoji="1" lang="en-US" altLang="ja-JP" sz="1400" dirty="0" err="1" smtClean="0"/>
                        <a:t>Git</a:t>
                      </a:r>
                      <a:r>
                        <a:rPr kumimoji="1" lang="ja-JP" altLang="en-US" sz="1400" dirty="0" smtClean="0"/>
                        <a:t>リポジトリ</a:t>
                      </a:r>
                      <a:r>
                        <a:rPr kumimoji="1" lang="en-US" altLang="ja-JP" sz="1400" dirty="0" smtClean="0"/>
                        <a:t>URL</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https://github.com/[GitHub</a:t>
                      </a:r>
                      <a:r>
                        <a:rPr lang="ja-JP" altLang="en-US" sz="1400" dirty="0" smtClean="0"/>
                        <a:t>のアカウント名</a:t>
                      </a:r>
                      <a:r>
                        <a:rPr lang="en-US" altLang="ja-JP" sz="1400" dirty="0" smtClean="0"/>
                        <a:t>]/epoch-sample-</a:t>
                      </a:r>
                      <a:r>
                        <a:rPr lang="en-US" altLang="ja-JP" sz="1400" dirty="0" err="1" smtClean="0"/>
                        <a:t>app.git</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アプリケーションコードを</a:t>
                      </a:r>
                      <a:r>
                        <a:rPr lang="en-US" altLang="ja-JP" sz="1400" dirty="0" smtClean="0"/>
                        <a:t>fork</a:t>
                      </a:r>
                      <a:r>
                        <a:rPr lang="ja-JP" altLang="en-US" sz="1400" dirty="0" smtClean="0"/>
                        <a:t>したリポジトリの</a:t>
                      </a:r>
                      <a:r>
                        <a:rPr lang="en-US" altLang="ja-JP" sz="1400" dirty="0" smtClean="0"/>
                        <a:t>URL</a:t>
                      </a:r>
                    </a:p>
                  </a:txBody>
                  <a:tcPr/>
                </a:tc>
                <a:extLst>
                  <a:ext uri="{0D108BD9-81ED-4DB2-BD59-A6C34878D82A}">
                    <a16:rowId xmlns:a16="http://schemas.microsoft.com/office/drawing/2014/main" val="2874078043"/>
                  </a:ext>
                </a:extLst>
              </a:tr>
            </a:tbl>
          </a:graphicData>
        </a:graphic>
      </p:graphicFrame>
      <p:sp>
        <p:nvSpPr>
          <p:cNvPr id="20" name="角丸四角形 19"/>
          <p:cNvSpPr/>
          <p:nvPr/>
        </p:nvSpPr>
        <p:spPr bwMode="auto">
          <a:xfrm>
            <a:off x="2423592" y="2188655"/>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1" name="直線矢印コネクタ 20"/>
          <p:cNvCxnSpPr>
            <a:stCxn id="20" idx="3"/>
          </p:cNvCxnSpPr>
          <p:nvPr/>
        </p:nvCxnSpPr>
        <p:spPr bwMode="auto">
          <a:xfrm>
            <a:off x="2718161" y="2314686"/>
            <a:ext cx="641535" cy="3419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8" name="角丸四角形 17"/>
          <p:cNvSpPr/>
          <p:nvPr/>
        </p:nvSpPr>
        <p:spPr bwMode="auto">
          <a:xfrm>
            <a:off x="8514534" y="528174"/>
            <a:ext cx="489038" cy="22555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角丸四角形 18"/>
          <p:cNvSpPr/>
          <p:nvPr/>
        </p:nvSpPr>
        <p:spPr bwMode="auto">
          <a:xfrm>
            <a:off x="9315232" y="522079"/>
            <a:ext cx="469576" cy="2316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テキスト ボックス 11"/>
          <p:cNvSpPr txBox="1"/>
          <p:nvPr/>
        </p:nvSpPr>
        <p:spPr>
          <a:xfrm>
            <a:off x="9953449" y="1761607"/>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pic>
        <p:nvPicPr>
          <p:cNvPr id="2" name="図 1"/>
          <p:cNvPicPr>
            <a:picLocks noChangeAspect="1"/>
          </p:cNvPicPr>
          <p:nvPr/>
        </p:nvPicPr>
        <p:blipFill>
          <a:blip r:embed="rId4"/>
          <a:stretch>
            <a:fillRect/>
          </a:stretch>
        </p:blipFill>
        <p:spPr>
          <a:xfrm>
            <a:off x="3368231" y="1502447"/>
            <a:ext cx="3211346" cy="2781922"/>
          </a:xfrm>
          <a:prstGeom prst="rect">
            <a:avLst/>
          </a:prstGeom>
        </p:spPr>
      </p:pic>
      <p:sp>
        <p:nvSpPr>
          <p:cNvPr id="22" name="角丸四角形 21"/>
          <p:cNvSpPr/>
          <p:nvPr/>
        </p:nvSpPr>
        <p:spPr bwMode="auto">
          <a:xfrm>
            <a:off x="4223792" y="2009207"/>
            <a:ext cx="462594" cy="179448"/>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角丸四角形吹き出し 24"/>
          <p:cNvSpPr/>
          <p:nvPr/>
        </p:nvSpPr>
        <p:spPr bwMode="auto">
          <a:xfrm>
            <a:off x="4686386" y="1566622"/>
            <a:ext cx="1080120" cy="355037"/>
          </a:xfrm>
          <a:prstGeom prst="wedgeRoundRectCallout">
            <a:avLst>
              <a:gd name="adj1" fmla="val -56572"/>
              <a:gd name="adj2" fmla="val 9005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GitHub</a:t>
            </a:r>
            <a:r>
              <a:rPr lang="ja-JP" altLang="en-US" sz="1100" dirty="0" smtClean="0">
                <a:latin typeface="+mn-ea"/>
              </a:rPr>
              <a:t>を選択</a:t>
            </a:r>
            <a:endParaRPr kumimoji="1" lang="ja-JP" altLang="en-US" sz="1100" dirty="0" smtClean="0">
              <a:latin typeface="+mn-ea"/>
            </a:endParaRPr>
          </a:p>
        </p:txBody>
      </p:sp>
    </p:spTree>
    <p:extLst>
      <p:ext uri="{BB962C8B-B14F-4D97-AF65-F5344CB8AC3E}">
        <p14:creationId xmlns:p14="http://schemas.microsoft.com/office/powerpoint/2010/main" val="2079549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7433846" y="54571"/>
            <a:ext cx="4728468" cy="1707028"/>
          </a:xfrm>
          <a:prstGeom prst="rect">
            <a:avLst/>
          </a:prstGeom>
          <a:solidFill>
            <a:schemeClr val="bg1"/>
          </a:solidFill>
        </p:spPr>
      </p:pic>
      <p:sp>
        <p:nvSpPr>
          <p:cNvPr id="24" name="テキスト ボックス 23"/>
          <p:cNvSpPr txBox="1"/>
          <p:nvPr/>
        </p:nvSpPr>
        <p:spPr>
          <a:xfrm>
            <a:off x="9967584" y="1750443"/>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grpSp>
        <p:nvGrpSpPr>
          <p:cNvPr id="13" name="グループ化 12"/>
          <p:cNvGrpSpPr/>
          <p:nvPr/>
        </p:nvGrpSpPr>
        <p:grpSpPr>
          <a:xfrm>
            <a:off x="576000" y="1548000"/>
            <a:ext cx="4500000" cy="2239478"/>
            <a:chOff x="1055440" y="1556792"/>
            <a:chExt cx="4500000" cy="2239478"/>
          </a:xfrm>
        </p:grpSpPr>
        <p:pic>
          <p:nvPicPr>
            <p:cNvPr id="15" name="図 14"/>
            <p:cNvPicPr>
              <a:picLocks noChangeAspect="1"/>
            </p:cNvPicPr>
            <p:nvPr/>
          </p:nvPicPr>
          <p:blipFill>
            <a:blip r:embed="rId3"/>
            <a:stretch>
              <a:fillRect/>
            </a:stretch>
          </p:blipFill>
          <p:spPr>
            <a:xfrm>
              <a:off x="1055440" y="1556792"/>
              <a:ext cx="4500000" cy="2239478"/>
            </a:xfrm>
            <a:prstGeom prst="rect">
              <a:avLst/>
            </a:prstGeom>
            <a:ln>
              <a:solidFill>
                <a:srgbClr val="000000"/>
              </a:solidFill>
            </a:ln>
          </p:spPr>
        </p:pic>
        <p:sp>
          <p:nvSpPr>
            <p:cNvPr id="16" name="フリーフォーム 15"/>
            <p:cNvSpPr/>
            <p:nvPr/>
          </p:nvSpPr>
          <p:spPr bwMode="auto">
            <a:xfrm>
              <a:off x="1055440" y="1556792"/>
              <a:ext cx="4500000" cy="2239478"/>
            </a:xfrm>
            <a:custGeom>
              <a:avLst/>
              <a:gdLst>
                <a:gd name="connsiteX0" fmla="*/ 2232248 w 4500000"/>
                <a:gd name="connsiteY0" fmla="*/ 864096 h 2239478"/>
                <a:gd name="connsiteX1" fmla="*/ 2232248 w 4500000"/>
                <a:gd name="connsiteY1" fmla="*/ 1080120 h 2239478"/>
                <a:gd name="connsiteX2" fmla="*/ 2952328 w 4500000"/>
                <a:gd name="connsiteY2" fmla="*/ 1080120 h 2239478"/>
                <a:gd name="connsiteX3" fmla="*/ 2952328 w 4500000"/>
                <a:gd name="connsiteY3" fmla="*/ 864096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2232248" y="864096"/>
                  </a:moveTo>
                  <a:lnTo>
                    <a:pt x="2232248" y="1080120"/>
                  </a:lnTo>
                  <a:lnTo>
                    <a:pt x="2952328" y="1080120"/>
                  </a:lnTo>
                  <a:lnTo>
                    <a:pt x="2952328" y="864096"/>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20568"/>
            <a:ext cx="11713301" cy="1168272"/>
          </a:xfrm>
        </p:spPr>
        <p:txBody>
          <a:bodyPr>
            <a:normAutofit/>
          </a:bodyPr>
          <a:lstStyle/>
          <a:p>
            <a:r>
              <a:rPr lang="ja-JP" altLang="en-US" dirty="0" smtClean="0"/>
              <a:t>パイプライン</a:t>
            </a:r>
            <a:r>
              <a:rPr lang="en-US" altLang="ja-JP" dirty="0" smtClean="0"/>
              <a:t>TEKTON</a:t>
            </a:r>
            <a:endParaRPr lang="ja-JP" altLang="en-US" dirty="0"/>
          </a:p>
          <a:p>
            <a:pPr marL="180000" lvl="1" indent="0">
              <a:buNone/>
            </a:pPr>
            <a:r>
              <a:rPr lang="en-US" altLang="ja-JP" dirty="0" smtClean="0"/>
              <a:t>TEKTON</a:t>
            </a:r>
            <a:r>
              <a:rPr lang="ja-JP" altLang="en-US" dirty="0" smtClean="0"/>
              <a:t>に設定するパイプライン情報を入力します。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(3/7)</a:t>
            </a:r>
            <a:endParaRPr kumimoji="1" lang="ja-JP" altLang="en-US" dirty="0"/>
          </a:p>
        </p:txBody>
      </p:sp>
      <p:sp>
        <p:nvSpPr>
          <p:cNvPr id="7" name="角丸四角形 6"/>
          <p:cNvSpPr/>
          <p:nvPr/>
        </p:nvSpPr>
        <p:spPr bwMode="auto">
          <a:xfrm>
            <a:off x="3359695" y="2415846"/>
            <a:ext cx="216025" cy="22106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8" name="直線矢印コネクタ 7"/>
          <p:cNvCxnSpPr>
            <a:stCxn id="7" idx="3"/>
          </p:cNvCxnSpPr>
          <p:nvPr/>
        </p:nvCxnSpPr>
        <p:spPr bwMode="auto">
          <a:xfrm>
            <a:off x="3575720" y="2526379"/>
            <a:ext cx="432048" cy="3311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14" name="表 13"/>
          <p:cNvGraphicFramePr>
            <a:graphicFrameLocks noGrp="1"/>
          </p:cNvGraphicFramePr>
          <p:nvPr>
            <p:extLst/>
          </p:nvPr>
        </p:nvGraphicFramePr>
        <p:xfrm>
          <a:off x="576000" y="4797152"/>
          <a:ext cx="10925457" cy="1112520"/>
        </p:xfrm>
        <a:graphic>
          <a:graphicData uri="http://schemas.openxmlformats.org/drawingml/2006/table">
            <a:tbl>
              <a:tblPr firstRow="1" bandCol="1">
                <a:tableStyleId>{93296810-A885-4BE3-A3E7-6D5BEEA58F35}</a:tableStyleId>
              </a:tblPr>
              <a:tblGrid>
                <a:gridCol w="2428514">
                  <a:extLst>
                    <a:ext uri="{9D8B030D-6E8A-4147-A177-3AD203B41FA5}">
                      <a16:colId xmlns:a16="http://schemas.microsoft.com/office/drawing/2014/main" val="1081318694"/>
                    </a:ext>
                  </a:extLst>
                </a:gridCol>
                <a:gridCol w="3595986">
                  <a:extLst>
                    <a:ext uri="{9D8B030D-6E8A-4147-A177-3AD203B41FA5}">
                      <a16:colId xmlns:a16="http://schemas.microsoft.com/office/drawing/2014/main" val="1720054621"/>
                    </a:ext>
                  </a:extLst>
                </a:gridCol>
                <a:gridCol w="4900957">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lang="ja-JP" altLang="en-US" sz="1400" dirty="0" smtClean="0"/>
                        <a:t>ビルドブランチ</a:t>
                      </a:r>
                      <a:endParaRPr kumimoji="1" lang="ja-JP" altLang="en-US" sz="1400" dirty="0"/>
                    </a:p>
                  </a:txBody>
                  <a:tcPr/>
                </a:tc>
                <a:tc>
                  <a:txBody>
                    <a:bodyPr/>
                    <a:lstStyle/>
                    <a:p>
                      <a:r>
                        <a:rPr lang="en-US" altLang="ja-JP" sz="1400" dirty="0" err="1" smtClean="0"/>
                        <a:t>main,master</a:t>
                      </a:r>
                      <a:endParaRPr lang="en-US" altLang="ja-JP" sz="1400" dirty="0" smtClean="0"/>
                    </a:p>
                  </a:txBody>
                  <a:tcPr/>
                </a:tc>
                <a:tc>
                  <a:txBody>
                    <a:bodyPr/>
                    <a:lstStyle/>
                    <a:p>
                      <a:r>
                        <a:rPr kumimoji="1" lang="ja-JP" altLang="en-US" sz="1400" dirty="0" smtClean="0"/>
                        <a:t>ビルド対象のアプリケーションの</a:t>
                      </a:r>
                      <a:r>
                        <a:rPr kumimoji="1" lang="en-US" altLang="ja-JP" sz="1400" dirty="0" smtClean="0"/>
                        <a:t>GitHub</a:t>
                      </a:r>
                      <a:r>
                        <a:rPr kumimoji="1" lang="ja-JP" altLang="en-US" sz="1400" dirty="0" smtClean="0"/>
                        <a:t>のブランチ</a:t>
                      </a:r>
                      <a:endParaRPr kumimoji="1" lang="ja-JP" altLang="en-US" sz="1400" dirty="0"/>
                    </a:p>
                  </a:txBody>
                  <a:tcPr/>
                </a:tc>
                <a:extLst>
                  <a:ext uri="{0D108BD9-81ED-4DB2-BD59-A6C34878D82A}">
                    <a16:rowId xmlns:a16="http://schemas.microsoft.com/office/drawing/2014/main" val="907599741"/>
                  </a:ext>
                </a:extLst>
              </a:tr>
              <a:tr h="370840">
                <a:tc>
                  <a:txBody>
                    <a:bodyPr/>
                    <a:lstStyle/>
                    <a:p>
                      <a:r>
                        <a:rPr lang="ja-JP" altLang="en-US" sz="1400" dirty="0" smtClean="0"/>
                        <a:t>ビルド</a:t>
                      </a:r>
                      <a:r>
                        <a:rPr lang="en-US" altLang="ja-JP" sz="1400" dirty="0" smtClean="0"/>
                        <a:t>Docker</a:t>
                      </a:r>
                      <a:r>
                        <a:rPr lang="ja-JP" altLang="en-US" sz="1400" dirty="0" smtClean="0"/>
                        <a:t>ファイルパス</a:t>
                      </a:r>
                      <a:endParaRPr kumimoji="1" lang="ja-JP" altLang="en-US" sz="1400" dirty="0"/>
                    </a:p>
                  </a:txBody>
                  <a:tcPr/>
                </a:tc>
                <a:tc>
                  <a:txBody>
                    <a:bodyPr/>
                    <a:lstStyle/>
                    <a:p>
                      <a:r>
                        <a:rPr lang="en-US" altLang="ja-JP" sz="1400" dirty="0" smtClean="0"/>
                        <a:t>./</a:t>
                      </a:r>
                      <a:r>
                        <a:rPr lang="en-US" altLang="ja-JP" sz="1400" dirty="0" err="1" smtClean="0"/>
                        <a:t>api</a:t>
                      </a:r>
                      <a:r>
                        <a:rPr lang="en-US" altLang="ja-JP" sz="1400" dirty="0" smtClean="0"/>
                        <a:t>-app/</a:t>
                      </a:r>
                      <a:r>
                        <a:rPr lang="en-US" altLang="ja-JP" sz="1400" dirty="0" err="1" smtClean="0"/>
                        <a:t>Dockerfile</a:t>
                      </a:r>
                      <a:endParaRPr lang="en-US" altLang="ja-JP" sz="1400" dirty="0" smtClean="0"/>
                    </a:p>
                  </a:txBody>
                  <a:tcPr/>
                </a:tc>
                <a:tc>
                  <a:txBody>
                    <a:bodyPr/>
                    <a:lstStyle/>
                    <a:p>
                      <a:r>
                        <a:rPr kumimoji="1" lang="ja-JP" altLang="en-US" sz="1400" dirty="0" smtClean="0"/>
                        <a:t>アプリケーションの</a:t>
                      </a:r>
                      <a:r>
                        <a:rPr kumimoji="1" lang="en-US" altLang="ja-JP" sz="1400" dirty="0" err="1" smtClean="0"/>
                        <a:t>Dockerfile</a:t>
                      </a:r>
                      <a:r>
                        <a:rPr kumimoji="1" lang="ja-JP" altLang="en-US" sz="1400" dirty="0" smtClean="0"/>
                        <a:t>のパス</a:t>
                      </a:r>
                      <a:endParaRPr kumimoji="1" lang="ja-JP" altLang="en-US" sz="1400" dirty="0"/>
                    </a:p>
                  </a:txBody>
                  <a:tcPr/>
                </a:tc>
                <a:extLst>
                  <a:ext uri="{0D108BD9-81ED-4DB2-BD59-A6C34878D82A}">
                    <a16:rowId xmlns:a16="http://schemas.microsoft.com/office/drawing/2014/main" val="361206398"/>
                  </a:ext>
                </a:extLst>
              </a:tr>
            </a:tbl>
          </a:graphicData>
        </a:graphic>
      </p:graphicFrame>
      <p:sp>
        <p:nvSpPr>
          <p:cNvPr id="21" name="角丸四角形 20"/>
          <p:cNvSpPr/>
          <p:nvPr/>
        </p:nvSpPr>
        <p:spPr bwMode="auto">
          <a:xfrm>
            <a:off x="9698968" y="508627"/>
            <a:ext cx="1008112" cy="23228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テキスト ボックス 21"/>
          <p:cNvSpPr txBox="1"/>
          <p:nvPr/>
        </p:nvSpPr>
        <p:spPr>
          <a:xfrm>
            <a:off x="9699748" y="1873215"/>
            <a:ext cx="2522787" cy="184666"/>
          </a:xfrm>
          <a:prstGeom prst="rect">
            <a:avLst/>
          </a:prstGeom>
          <a:noFill/>
        </p:spPr>
        <p:txBody>
          <a:bodyPr wrap="square" rtlCol="0">
            <a:spAutoFit/>
          </a:bodyPr>
          <a:lstStyle/>
          <a:p>
            <a:pPr algn="r"/>
            <a:r>
              <a:rPr kumimoji="1" lang="en-US" altLang="ja-JP" sz="600" dirty="0" smtClean="0"/>
              <a:t>※</a:t>
            </a:r>
            <a:r>
              <a:rPr kumimoji="1" lang="ja-JP" altLang="en-US" sz="600" dirty="0" smtClean="0"/>
              <a:t>静的解析、テスト等については対応する予定です</a:t>
            </a:r>
            <a:endParaRPr kumimoji="1" lang="ja-JP" altLang="en-US" sz="600" dirty="0"/>
          </a:p>
        </p:txBody>
      </p:sp>
      <p:pic>
        <p:nvPicPr>
          <p:cNvPr id="4" name="図 3"/>
          <p:cNvPicPr>
            <a:picLocks noChangeAspect="1"/>
          </p:cNvPicPr>
          <p:nvPr/>
        </p:nvPicPr>
        <p:blipFill>
          <a:blip r:embed="rId4"/>
          <a:stretch>
            <a:fillRect/>
          </a:stretch>
        </p:blipFill>
        <p:spPr>
          <a:xfrm>
            <a:off x="4093732" y="1865278"/>
            <a:ext cx="3679255" cy="2676376"/>
          </a:xfrm>
          <a:prstGeom prst="rect">
            <a:avLst/>
          </a:prstGeom>
        </p:spPr>
      </p:pic>
      <p:sp>
        <p:nvSpPr>
          <p:cNvPr id="26" name="角丸四角形吹き出し 25"/>
          <p:cNvSpPr/>
          <p:nvPr/>
        </p:nvSpPr>
        <p:spPr bwMode="auto">
          <a:xfrm>
            <a:off x="5319762" y="4249673"/>
            <a:ext cx="1351546" cy="355037"/>
          </a:xfrm>
          <a:prstGeom prst="wedgeRoundRectCallout">
            <a:avLst>
              <a:gd name="adj1" fmla="val -97405"/>
              <a:gd name="adj2" fmla="val -8128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a:latin typeface="+mn-ea"/>
              </a:rPr>
              <a:t>使用</a:t>
            </a:r>
            <a:r>
              <a:rPr lang="ja-JP" altLang="en-US" sz="1100" dirty="0" smtClean="0">
                <a:latin typeface="+mn-ea"/>
              </a:rPr>
              <a:t>しないを選択</a:t>
            </a:r>
            <a:endParaRPr kumimoji="1" lang="ja-JP" altLang="en-US" sz="1100" dirty="0" smtClean="0">
              <a:latin typeface="+mn-ea"/>
            </a:endParaRPr>
          </a:p>
        </p:txBody>
      </p:sp>
      <p:sp>
        <p:nvSpPr>
          <p:cNvPr id="17" name="角丸四角形 16"/>
          <p:cNvSpPr/>
          <p:nvPr/>
        </p:nvSpPr>
        <p:spPr bwMode="auto">
          <a:xfrm>
            <a:off x="4295800" y="3952877"/>
            <a:ext cx="553527" cy="151879"/>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6002175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7433846" y="54571"/>
            <a:ext cx="4728468" cy="1707028"/>
          </a:xfrm>
          <a:prstGeom prst="rect">
            <a:avLst/>
          </a:prstGeom>
          <a:solidFill>
            <a:schemeClr val="bg1"/>
          </a:solidFill>
        </p:spPr>
      </p:pic>
      <p:sp>
        <p:nvSpPr>
          <p:cNvPr id="24" name="テキスト ボックス 23"/>
          <p:cNvSpPr txBox="1"/>
          <p:nvPr/>
        </p:nvSpPr>
        <p:spPr>
          <a:xfrm>
            <a:off x="9911137" y="1767624"/>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grpSp>
        <p:nvGrpSpPr>
          <p:cNvPr id="13" name="グループ化 12"/>
          <p:cNvGrpSpPr/>
          <p:nvPr/>
        </p:nvGrpSpPr>
        <p:grpSpPr>
          <a:xfrm>
            <a:off x="576000" y="1548000"/>
            <a:ext cx="4500000" cy="2239478"/>
            <a:chOff x="623392" y="1340768"/>
            <a:chExt cx="4500000" cy="2239478"/>
          </a:xfrm>
        </p:grpSpPr>
        <p:pic>
          <p:nvPicPr>
            <p:cNvPr id="14" name="図 13"/>
            <p:cNvPicPr>
              <a:picLocks noChangeAspect="1"/>
            </p:cNvPicPr>
            <p:nvPr/>
          </p:nvPicPr>
          <p:blipFill>
            <a:blip r:embed="rId3"/>
            <a:stretch>
              <a:fillRect/>
            </a:stretch>
          </p:blipFill>
          <p:spPr>
            <a:xfrm>
              <a:off x="623392" y="1340768"/>
              <a:ext cx="4500000" cy="2239478"/>
            </a:xfrm>
            <a:prstGeom prst="rect">
              <a:avLst/>
            </a:prstGeom>
            <a:ln>
              <a:solidFill>
                <a:srgbClr val="000000"/>
              </a:solidFill>
            </a:ln>
          </p:spPr>
        </p:pic>
        <p:sp>
          <p:nvSpPr>
            <p:cNvPr id="15" name="フリーフォーム 14"/>
            <p:cNvSpPr/>
            <p:nvPr/>
          </p:nvSpPr>
          <p:spPr bwMode="auto">
            <a:xfrm>
              <a:off x="623392" y="1340768"/>
              <a:ext cx="4500000" cy="2239478"/>
            </a:xfrm>
            <a:custGeom>
              <a:avLst/>
              <a:gdLst>
                <a:gd name="connsiteX0" fmla="*/ 3120592 w 4500000"/>
                <a:gd name="connsiteY0" fmla="*/ 864096 h 2239478"/>
                <a:gd name="connsiteX1" fmla="*/ 3120592 w 4500000"/>
                <a:gd name="connsiteY1" fmla="*/ 1080120 h 2239478"/>
                <a:gd name="connsiteX2" fmla="*/ 3840672 w 4500000"/>
                <a:gd name="connsiteY2" fmla="*/ 1080120 h 2239478"/>
                <a:gd name="connsiteX3" fmla="*/ 3840672 w 4500000"/>
                <a:gd name="connsiteY3" fmla="*/ 864096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3120592" y="864096"/>
                  </a:moveTo>
                  <a:lnTo>
                    <a:pt x="3120592" y="1080120"/>
                  </a:lnTo>
                  <a:lnTo>
                    <a:pt x="3840672" y="1080120"/>
                  </a:lnTo>
                  <a:lnTo>
                    <a:pt x="3840672" y="864096"/>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レジストリ</a:t>
            </a:r>
            <a:r>
              <a:rPr lang="ja-JP" altLang="en-US" dirty="0"/>
              <a:t>サービス</a:t>
            </a:r>
          </a:p>
          <a:p>
            <a:pPr marL="180000" lvl="1" indent="0">
              <a:buNone/>
            </a:pPr>
            <a:r>
              <a:rPr lang="ja-JP" altLang="en-US" dirty="0" smtClean="0"/>
              <a:t>ビルド後のイメージ登録先（レジストリ）情報を入力します。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(4/7</a:t>
            </a:r>
            <a:r>
              <a:rPr lang="en-US" altLang="ja-JP" b="1" dirty="0"/>
              <a:t>)</a:t>
            </a:r>
            <a:endParaRPr kumimoji="1" lang="ja-JP" altLang="en-US" dirty="0"/>
          </a:p>
        </p:txBody>
      </p:sp>
      <p:sp>
        <p:nvSpPr>
          <p:cNvPr id="10" name="角丸四角形 9"/>
          <p:cNvSpPr/>
          <p:nvPr/>
        </p:nvSpPr>
        <p:spPr bwMode="auto">
          <a:xfrm>
            <a:off x="4223792" y="2378663"/>
            <a:ext cx="2448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a:off x="4468661" y="2504694"/>
            <a:ext cx="303670" cy="9792"/>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19" name="表 18"/>
          <p:cNvGraphicFramePr>
            <a:graphicFrameLocks noGrp="1"/>
          </p:cNvGraphicFramePr>
          <p:nvPr>
            <p:extLst/>
          </p:nvPr>
        </p:nvGraphicFramePr>
        <p:xfrm>
          <a:off x="576000" y="4869160"/>
          <a:ext cx="10848592" cy="1600200"/>
        </p:xfrm>
        <a:graphic>
          <a:graphicData uri="http://schemas.openxmlformats.org/drawingml/2006/table">
            <a:tbl>
              <a:tblPr firstRow="1" bandCol="1">
                <a:tableStyleId>{93296810-A885-4BE3-A3E7-6D5BEEA58F35}</a:tableStyleId>
              </a:tblPr>
              <a:tblGrid>
                <a:gridCol w="2351648">
                  <a:extLst>
                    <a:ext uri="{9D8B030D-6E8A-4147-A177-3AD203B41FA5}">
                      <a16:colId xmlns:a16="http://schemas.microsoft.com/office/drawing/2014/main" val="1081318694"/>
                    </a:ext>
                  </a:extLst>
                </a:gridCol>
                <a:gridCol w="4248472">
                  <a:extLst>
                    <a:ext uri="{9D8B030D-6E8A-4147-A177-3AD203B41FA5}">
                      <a16:colId xmlns:a16="http://schemas.microsoft.com/office/drawing/2014/main" val="1720054621"/>
                    </a:ext>
                  </a:extLst>
                </a:gridCol>
                <a:gridCol w="4248472">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lang="ja-JP" altLang="en-US" sz="1400" dirty="0" smtClean="0"/>
                        <a:t>ユーザ名</a:t>
                      </a:r>
                      <a:endParaRPr kumimoji="1" lang="ja-JP" altLang="en-US" sz="1400" dirty="0"/>
                    </a:p>
                  </a:txBody>
                  <a:tcPr/>
                </a:tc>
                <a:tc>
                  <a:txBody>
                    <a:bodyPr/>
                    <a:lstStyle/>
                    <a:p>
                      <a:r>
                        <a:rPr lang="ja-JP" altLang="en-US" sz="1400" dirty="0" smtClean="0"/>
                        <a:t>（自身の</a:t>
                      </a:r>
                      <a:r>
                        <a:rPr lang="en-US" altLang="ja-JP" sz="1400" dirty="0" smtClean="0"/>
                        <a:t>DockerHub</a:t>
                      </a:r>
                      <a:r>
                        <a:rPr lang="ja-JP" altLang="en-US" sz="1400" dirty="0" smtClean="0"/>
                        <a:t>のアカウント名）</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DockerHub</a:t>
                      </a:r>
                      <a:r>
                        <a:rPr lang="ja-JP" altLang="en-US" sz="1400" dirty="0" smtClean="0"/>
                        <a:t>のアカウント名</a:t>
                      </a:r>
                      <a:endParaRPr lang="en-US" altLang="ja-JP" sz="1400" dirty="0" smtClean="0"/>
                    </a:p>
                  </a:txBody>
                  <a:tcPr/>
                </a:tc>
                <a:extLst>
                  <a:ext uri="{0D108BD9-81ED-4DB2-BD59-A6C34878D82A}">
                    <a16:rowId xmlns:a16="http://schemas.microsoft.com/office/drawing/2014/main" val="2644828422"/>
                  </a:ext>
                </a:extLst>
              </a:tr>
              <a:tr h="370840">
                <a:tc>
                  <a:txBody>
                    <a:bodyPr/>
                    <a:lstStyle/>
                    <a:p>
                      <a:r>
                        <a:rPr lang="ja-JP" altLang="en-US" sz="1400" dirty="0" smtClean="0"/>
                        <a:t>パスワード</a:t>
                      </a:r>
                      <a:endParaRPr kumimoji="1" lang="ja-JP" altLang="en-US" sz="1400" dirty="0"/>
                    </a:p>
                  </a:txBody>
                  <a:tcPr/>
                </a:tc>
                <a:tc>
                  <a:txBody>
                    <a:bodyPr/>
                    <a:lstStyle/>
                    <a:p>
                      <a:r>
                        <a:rPr lang="ja-JP" altLang="en-US" sz="1400" dirty="0" smtClean="0"/>
                        <a:t>（自身の</a:t>
                      </a:r>
                      <a:r>
                        <a:rPr lang="en-US" altLang="ja-JP" sz="1400" dirty="0" smtClean="0"/>
                        <a:t>DockerHub</a:t>
                      </a:r>
                      <a:r>
                        <a:rPr lang="ja-JP" altLang="en-US" sz="1400" dirty="0" smtClean="0"/>
                        <a:t>のパスワード）</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DockerHub</a:t>
                      </a:r>
                      <a:r>
                        <a:rPr lang="ja-JP" altLang="en-US" sz="1400" dirty="0" smtClean="0"/>
                        <a:t>のパスワード</a:t>
                      </a:r>
                      <a:endParaRPr lang="en-US" altLang="ja-JP" sz="1400" dirty="0" smtClean="0"/>
                    </a:p>
                  </a:txBody>
                  <a:tcPr/>
                </a:tc>
                <a:extLst>
                  <a:ext uri="{0D108BD9-81ED-4DB2-BD59-A6C34878D82A}">
                    <a16:rowId xmlns:a16="http://schemas.microsoft.com/office/drawing/2014/main" val="361206398"/>
                  </a:ext>
                </a:extLst>
              </a:tr>
              <a:tr h="370840">
                <a:tc>
                  <a:txBody>
                    <a:bodyPr/>
                    <a:lstStyle/>
                    <a:p>
                      <a:r>
                        <a:rPr lang="ja-JP" altLang="en-US" sz="1400" dirty="0" smtClean="0"/>
                        <a:t>イメージ出力先 </a:t>
                      </a:r>
                      <a:endParaRPr kumimoji="1" lang="ja-JP" altLang="en-US" sz="1400" dirty="0"/>
                    </a:p>
                  </a:txBody>
                  <a:tcPr/>
                </a:tc>
                <a:tc>
                  <a:txBody>
                    <a:bodyPr/>
                    <a:lstStyle/>
                    <a:p>
                      <a:r>
                        <a:rPr lang="en-US" altLang="ja-JP" sz="1400" dirty="0" smtClean="0"/>
                        <a:t>[DockerHub</a:t>
                      </a:r>
                      <a:r>
                        <a:rPr lang="ja-JP" altLang="en-US" sz="1400" dirty="0" smtClean="0"/>
                        <a:t>のアカウント名</a:t>
                      </a:r>
                      <a:r>
                        <a:rPr lang="en-US" altLang="ja-JP" sz="1400" dirty="0" smtClean="0"/>
                        <a:t>]/epoch-sample-</a:t>
                      </a:r>
                      <a:r>
                        <a:rPr lang="en-US" altLang="ja-JP" sz="1400" dirty="0" err="1" smtClean="0"/>
                        <a:t>api</a:t>
                      </a:r>
                      <a:endParaRPr lang="en-US" altLang="ja-JP" sz="1400" dirty="0" smtClean="0"/>
                    </a:p>
                    <a:p>
                      <a:r>
                        <a:rPr lang="en-US" altLang="ja-JP" sz="1200" dirty="0" smtClean="0">
                          <a:solidFill>
                            <a:srgbClr val="FF0000"/>
                          </a:solidFill>
                        </a:rPr>
                        <a:t>※</a:t>
                      </a:r>
                      <a:r>
                        <a:rPr lang="ja-JP" altLang="en-US" sz="1200" dirty="0" smtClean="0">
                          <a:solidFill>
                            <a:srgbClr val="FF0000"/>
                          </a:solidFill>
                        </a:rPr>
                        <a:t>ユーザ名入力後に表示される内容を修正してください。</a:t>
                      </a:r>
                      <a:endParaRPr lang="en-US" altLang="ja-JP" sz="1200" dirty="0" smtClean="0">
                        <a:solidFill>
                          <a:srgbClr val="FF0000"/>
                        </a:solidFill>
                      </a:endParaRPr>
                    </a:p>
                  </a:txBody>
                  <a:tcPr/>
                </a:tc>
                <a:tc>
                  <a:txBody>
                    <a:bodyPr/>
                    <a:lstStyle/>
                    <a:p>
                      <a:r>
                        <a:rPr kumimoji="1" lang="en-US" altLang="ja-JP" sz="1400" dirty="0" smtClean="0"/>
                        <a:t>DockerHub</a:t>
                      </a:r>
                      <a:r>
                        <a:rPr kumimoji="1" lang="ja-JP" altLang="en-US" sz="1400" dirty="0" smtClean="0"/>
                        <a:t>のイメージ出力先のパス</a:t>
                      </a:r>
                      <a:endParaRPr kumimoji="1" lang="ja-JP" altLang="en-US" sz="1400" dirty="0"/>
                    </a:p>
                  </a:txBody>
                  <a:tcPr/>
                </a:tc>
                <a:extLst>
                  <a:ext uri="{0D108BD9-81ED-4DB2-BD59-A6C34878D82A}">
                    <a16:rowId xmlns:a16="http://schemas.microsoft.com/office/drawing/2014/main" val="2874078043"/>
                  </a:ext>
                </a:extLst>
              </a:tr>
            </a:tbl>
          </a:graphicData>
        </a:graphic>
      </p:graphicFrame>
      <p:sp>
        <p:nvSpPr>
          <p:cNvPr id="20" name="角丸四角形 19"/>
          <p:cNvSpPr/>
          <p:nvPr/>
        </p:nvSpPr>
        <p:spPr bwMode="auto">
          <a:xfrm>
            <a:off x="10565798" y="527052"/>
            <a:ext cx="412409" cy="21880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 20"/>
          <p:cNvSpPr/>
          <p:nvPr/>
        </p:nvSpPr>
        <p:spPr bwMode="auto">
          <a:xfrm>
            <a:off x="11266239" y="409782"/>
            <a:ext cx="576064" cy="3572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4" name="図 3"/>
          <p:cNvPicPr>
            <a:picLocks noChangeAspect="1"/>
          </p:cNvPicPr>
          <p:nvPr/>
        </p:nvPicPr>
        <p:blipFill>
          <a:blip r:embed="rId4"/>
          <a:stretch>
            <a:fillRect/>
          </a:stretch>
        </p:blipFill>
        <p:spPr>
          <a:xfrm>
            <a:off x="4792636" y="1822228"/>
            <a:ext cx="3030356" cy="2942337"/>
          </a:xfrm>
          <a:prstGeom prst="rect">
            <a:avLst/>
          </a:prstGeom>
        </p:spPr>
      </p:pic>
      <p:sp>
        <p:nvSpPr>
          <p:cNvPr id="33" name="角丸四角形吹き出し 32"/>
          <p:cNvSpPr/>
          <p:nvPr/>
        </p:nvSpPr>
        <p:spPr bwMode="auto">
          <a:xfrm>
            <a:off x="6445641" y="2056407"/>
            <a:ext cx="1368152" cy="355037"/>
          </a:xfrm>
          <a:prstGeom prst="wedgeRoundRectCallout">
            <a:avLst>
              <a:gd name="adj1" fmla="val -78562"/>
              <a:gd name="adj2" fmla="val 4491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DockerHub</a:t>
            </a:r>
            <a:r>
              <a:rPr lang="ja-JP" altLang="en-US" sz="1100" dirty="0" smtClean="0">
                <a:latin typeface="+mn-ea"/>
              </a:rPr>
              <a:t>を選択</a:t>
            </a:r>
            <a:endParaRPr kumimoji="1" lang="ja-JP" altLang="en-US" sz="1100" dirty="0" smtClean="0">
              <a:latin typeface="+mn-ea"/>
            </a:endParaRPr>
          </a:p>
        </p:txBody>
      </p:sp>
      <p:sp>
        <p:nvSpPr>
          <p:cNvPr id="17" name="角丸四角形 16"/>
          <p:cNvSpPr/>
          <p:nvPr/>
        </p:nvSpPr>
        <p:spPr bwMode="auto">
          <a:xfrm>
            <a:off x="5519936" y="2259565"/>
            <a:ext cx="553527" cy="151879"/>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201423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図 30"/>
          <p:cNvPicPr>
            <a:picLocks noChangeAspect="1"/>
          </p:cNvPicPr>
          <p:nvPr/>
        </p:nvPicPr>
        <p:blipFill>
          <a:blip r:embed="rId2"/>
          <a:stretch>
            <a:fillRect/>
          </a:stretch>
        </p:blipFill>
        <p:spPr>
          <a:xfrm>
            <a:off x="7433846" y="54571"/>
            <a:ext cx="4728468" cy="1707028"/>
          </a:xfrm>
          <a:prstGeom prst="rect">
            <a:avLst/>
          </a:prstGeom>
          <a:solidFill>
            <a:schemeClr val="bg1"/>
          </a:solidFill>
        </p:spPr>
      </p:pic>
      <p:sp>
        <p:nvSpPr>
          <p:cNvPr id="29" name="テキスト ボックス 28"/>
          <p:cNvSpPr txBox="1"/>
          <p:nvPr/>
        </p:nvSpPr>
        <p:spPr>
          <a:xfrm>
            <a:off x="9906029" y="176942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grpSp>
        <p:nvGrpSpPr>
          <p:cNvPr id="23" name="グループ化 22"/>
          <p:cNvGrpSpPr/>
          <p:nvPr/>
        </p:nvGrpSpPr>
        <p:grpSpPr>
          <a:xfrm>
            <a:off x="576000" y="1548000"/>
            <a:ext cx="4500000" cy="2239478"/>
            <a:chOff x="623392" y="1340768"/>
            <a:chExt cx="4500000" cy="2239478"/>
          </a:xfrm>
        </p:grpSpPr>
        <p:pic>
          <p:nvPicPr>
            <p:cNvPr id="25" name="図 24"/>
            <p:cNvPicPr>
              <a:picLocks noChangeAspect="1"/>
            </p:cNvPicPr>
            <p:nvPr/>
          </p:nvPicPr>
          <p:blipFill>
            <a:blip r:embed="rId3"/>
            <a:stretch>
              <a:fillRect/>
            </a:stretch>
          </p:blipFill>
          <p:spPr>
            <a:xfrm>
              <a:off x="623392" y="1340768"/>
              <a:ext cx="4500000" cy="2239478"/>
            </a:xfrm>
            <a:prstGeom prst="rect">
              <a:avLst/>
            </a:prstGeom>
            <a:ln>
              <a:solidFill>
                <a:srgbClr val="000000"/>
              </a:solidFill>
            </a:ln>
          </p:spPr>
        </p:pic>
        <p:sp>
          <p:nvSpPr>
            <p:cNvPr id="26" name="フリーフォーム 25"/>
            <p:cNvSpPr/>
            <p:nvPr/>
          </p:nvSpPr>
          <p:spPr bwMode="auto">
            <a:xfrm>
              <a:off x="623392" y="1340768"/>
              <a:ext cx="4500000" cy="2239478"/>
            </a:xfrm>
            <a:custGeom>
              <a:avLst/>
              <a:gdLst>
                <a:gd name="connsiteX0" fmla="*/ 2232248 w 4500000"/>
                <a:gd name="connsiteY0" fmla="*/ 1188152 h 2239478"/>
                <a:gd name="connsiteX1" fmla="*/ 2232248 w 4500000"/>
                <a:gd name="connsiteY1" fmla="*/ 1386152 h 2239478"/>
                <a:gd name="connsiteX2" fmla="*/ 3852248 w 4500000"/>
                <a:gd name="connsiteY2" fmla="*/ 1386152 h 2239478"/>
                <a:gd name="connsiteX3" fmla="*/ 3852248 w 4500000"/>
                <a:gd name="connsiteY3" fmla="*/ 1188152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2232248" y="1188152"/>
                  </a:moveTo>
                  <a:lnTo>
                    <a:pt x="2232248" y="1386152"/>
                  </a:lnTo>
                  <a:lnTo>
                    <a:pt x="3852248" y="1386152"/>
                  </a:lnTo>
                  <a:lnTo>
                    <a:pt x="3852248" y="1188152"/>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367812"/>
          </a:xfrm>
        </p:spPr>
        <p:txBody>
          <a:bodyPr>
            <a:normAutofit/>
          </a:bodyPr>
          <a:lstStyle/>
          <a:p>
            <a:r>
              <a:rPr lang="ja-JP" altLang="en-US" dirty="0" smtClean="0"/>
              <a:t>パイプライン</a:t>
            </a:r>
            <a:r>
              <a:rPr lang="en-US" altLang="ja-JP" dirty="0" smtClean="0"/>
              <a:t>Argo</a:t>
            </a:r>
            <a:r>
              <a:rPr lang="ja-JP" altLang="en-US" dirty="0" smtClean="0"/>
              <a:t> </a:t>
            </a:r>
            <a:r>
              <a:rPr lang="en-US" altLang="ja-JP" dirty="0" smtClean="0"/>
              <a:t>CD</a:t>
            </a:r>
            <a:endParaRPr lang="ja-JP" altLang="en-US" dirty="0" smtClean="0"/>
          </a:p>
          <a:p>
            <a:pPr marL="180000" lvl="1" indent="0">
              <a:buNone/>
            </a:pPr>
            <a:r>
              <a:rPr lang="en-US" altLang="ja-JP" dirty="0" err="1" smtClean="0"/>
              <a:t>ArgoCD</a:t>
            </a:r>
            <a:r>
              <a:rPr lang="ja-JP" altLang="en-US" dirty="0" smtClean="0"/>
              <a:t>に設定する</a:t>
            </a:r>
            <a:r>
              <a:rPr lang="en-US" altLang="ja-JP" dirty="0" smtClean="0"/>
              <a:t>Deploy</a:t>
            </a:r>
            <a:r>
              <a:rPr lang="ja-JP" altLang="en-US" dirty="0" smtClean="0"/>
              <a:t>先の情報を入力します。</a:t>
            </a:r>
            <a:endParaRPr lang="en-US" altLang="ja-JP" dirty="0" smtClean="0"/>
          </a:p>
          <a:p>
            <a:endParaRPr lang="en-US" altLang="ja-JP" dirty="0" smtClean="0"/>
          </a:p>
          <a:p>
            <a:pPr marL="0" indent="0">
              <a:buNone/>
            </a:pPr>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(5/7</a:t>
            </a:r>
            <a:r>
              <a:rPr lang="en-US" altLang="ja-JP" b="1" dirty="0"/>
              <a:t>)</a:t>
            </a:r>
            <a:endParaRPr kumimoji="1" lang="ja-JP" altLang="en-US" dirty="0"/>
          </a:p>
        </p:txBody>
      </p:sp>
      <p:sp>
        <p:nvSpPr>
          <p:cNvPr id="7" name="角丸四角形 6"/>
          <p:cNvSpPr/>
          <p:nvPr/>
        </p:nvSpPr>
        <p:spPr bwMode="auto">
          <a:xfrm>
            <a:off x="4248000" y="2710800"/>
            <a:ext cx="216024" cy="22950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4" name="表 13"/>
          <p:cNvGraphicFramePr>
            <a:graphicFrameLocks noGrp="1"/>
          </p:cNvGraphicFramePr>
          <p:nvPr>
            <p:extLst/>
          </p:nvPr>
        </p:nvGraphicFramePr>
        <p:xfrm>
          <a:off x="607320" y="4221088"/>
          <a:ext cx="10817272" cy="964302"/>
        </p:xfrm>
        <a:graphic>
          <a:graphicData uri="http://schemas.openxmlformats.org/drawingml/2006/table">
            <a:tbl>
              <a:tblPr firstRow="1" bandCol="1">
                <a:tableStyleId>{93296810-A885-4BE3-A3E7-6D5BEEA58F35}</a:tableStyleId>
              </a:tblPr>
              <a:tblGrid>
                <a:gridCol w="2661511">
                  <a:extLst>
                    <a:ext uri="{9D8B030D-6E8A-4147-A177-3AD203B41FA5}">
                      <a16:colId xmlns:a16="http://schemas.microsoft.com/office/drawing/2014/main" val="1081318694"/>
                    </a:ext>
                  </a:extLst>
                </a:gridCol>
                <a:gridCol w="4114618">
                  <a:extLst>
                    <a:ext uri="{9D8B030D-6E8A-4147-A177-3AD203B41FA5}">
                      <a16:colId xmlns:a16="http://schemas.microsoft.com/office/drawing/2014/main" val="1720054621"/>
                    </a:ext>
                  </a:extLst>
                </a:gridCol>
                <a:gridCol w="4041143">
                  <a:extLst>
                    <a:ext uri="{9D8B030D-6E8A-4147-A177-3AD203B41FA5}">
                      <a16:colId xmlns:a16="http://schemas.microsoft.com/office/drawing/2014/main" val="3967402424"/>
                    </a:ext>
                  </a:extLst>
                </a:gridCol>
              </a:tblGrid>
              <a:tr h="296774">
                <a:tc>
                  <a:txBody>
                    <a:bodyPr/>
                    <a:lstStyle/>
                    <a:p>
                      <a:r>
                        <a:rPr kumimoji="1" lang="ja-JP" altLang="en-US" sz="1400" dirty="0" smtClean="0">
                          <a:latin typeface="+mn-lt"/>
                        </a:rPr>
                        <a:t>項目</a:t>
                      </a:r>
                      <a:endParaRPr kumimoji="1" lang="ja-JP" altLang="en-US" sz="1400" dirty="0">
                        <a:latin typeface="+mn-lt"/>
                      </a:endParaRPr>
                    </a:p>
                  </a:txBody>
                  <a:tcPr/>
                </a:tc>
                <a:tc>
                  <a:txBody>
                    <a:bodyPr/>
                    <a:lstStyle/>
                    <a:p>
                      <a:r>
                        <a:rPr kumimoji="1" lang="ja-JP" altLang="en-US" sz="1400" dirty="0" smtClean="0"/>
                        <a:t>入力・選択内容</a:t>
                      </a:r>
                      <a:endParaRPr kumimoji="1" lang="ja-JP" altLang="en-US" sz="1400" dirty="0">
                        <a:latin typeface="+mn-lt"/>
                      </a:endParaRPr>
                    </a:p>
                  </a:txBody>
                  <a:tcPr/>
                </a:tc>
                <a:tc>
                  <a:txBody>
                    <a:bodyPr/>
                    <a:lstStyle/>
                    <a:p>
                      <a:r>
                        <a:rPr kumimoji="1" lang="ja-JP" altLang="en-US" sz="1400" dirty="0" smtClean="0">
                          <a:latin typeface="+mn-lt"/>
                        </a:rPr>
                        <a:t>説明</a:t>
                      </a:r>
                      <a:endParaRPr kumimoji="1" lang="ja-JP" altLang="en-US" sz="1400" dirty="0">
                        <a:latin typeface="+mn-lt"/>
                      </a:endParaRPr>
                    </a:p>
                  </a:txBody>
                  <a:tcPr/>
                </a:tc>
                <a:extLst>
                  <a:ext uri="{0D108BD9-81ED-4DB2-BD59-A6C34878D82A}">
                    <a16:rowId xmlns:a16="http://schemas.microsoft.com/office/drawing/2014/main" val="2364561524"/>
                  </a:ext>
                </a:extLst>
              </a:tr>
              <a:tr h="321855">
                <a:tc>
                  <a:txBody>
                    <a:bodyPr/>
                    <a:lstStyle/>
                    <a:p>
                      <a:r>
                        <a:rPr lang="ja-JP" altLang="en-US" sz="1400" dirty="0" smtClean="0">
                          <a:latin typeface="+mn-lt"/>
                        </a:rPr>
                        <a:t>環境名</a:t>
                      </a:r>
                      <a:endParaRPr kumimoji="1" lang="ja-JP" altLang="en-US" sz="1400" dirty="0">
                        <a:latin typeface="+mn-lt"/>
                      </a:endParaRPr>
                    </a:p>
                  </a:txBody>
                  <a:tcPr/>
                </a:tc>
                <a:tc>
                  <a:txBody>
                    <a:bodyPr/>
                    <a:lstStyle/>
                    <a:p>
                      <a:r>
                        <a:rPr lang="en-US" altLang="ja-JP" sz="1400" dirty="0" smtClean="0">
                          <a:latin typeface="+mn-lt"/>
                        </a:rPr>
                        <a:t>staging</a:t>
                      </a:r>
                    </a:p>
                  </a:txBody>
                  <a:tcPr/>
                </a:tc>
                <a:tc>
                  <a:txBody>
                    <a:bodyPr/>
                    <a:lstStyle/>
                    <a:p>
                      <a:r>
                        <a:rPr kumimoji="1" lang="ja-JP" altLang="en-US" sz="1400" dirty="0" smtClean="0">
                          <a:latin typeface="+mn-lt"/>
                        </a:rPr>
                        <a:t>デプロイ環境の名前</a:t>
                      </a:r>
                      <a:endParaRPr kumimoji="1" lang="ja-JP" altLang="en-US" sz="1400" dirty="0">
                        <a:latin typeface="+mn-lt"/>
                      </a:endParaRPr>
                    </a:p>
                  </a:txBody>
                  <a:tcPr/>
                </a:tc>
                <a:extLst>
                  <a:ext uri="{0D108BD9-81ED-4DB2-BD59-A6C34878D82A}">
                    <a16:rowId xmlns:a16="http://schemas.microsoft.com/office/drawing/2014/main" val="907599741"/>
                  </a:ext>
                </a:extLst>
              </a:tr>
              <a:tr h="337647">
                <a:tc>
                  <a:txBody>
                    <a:bodyPr/>
                    <a:lstStyle/>
                    <a:p>
                      <a:r>
                        <a:rPr lang="en-US" altLang="ja-JP" sz="1400" dirty="0" smtClean="0">
                          <a:latin typeface="+mn-lt"/>
                        </a:rPr>
                        <a:t>Namespace	</a:t>
                      </a:r>
                      <a:endParaRPr kumimoji="1" lang="ja-JP" altLang="en-US" sz="1400" dirty="0">
                        <a:latin typeface="+mn-lt"/>
                      </a:endParaRPr>
                    </a:p>
                  </a:txBody>
                  <a:tcPr/>
                </a:tc>
                <a:tc>
                  <a:txBody>
                    <a:bodyPr/>
                    <a:lstStyle/>
                    <a:p>
                      <a:r>
                        <a:rPr lang="en-US" altLang="ja-JP" sz="1400" dirty="0" smtClean="0">
                          <a:latin typeface="+mn-lt"/>
                        </a:rPr>
                        <a:t>epoch-sample-app-staging</a:t>
                      </a:r>
                    </a:p>
                  </a:txBody>
                  <a:tcPr/>
                </a:tc>
                <a:tc>
                  <a:txBody>
                    <a:bodyPr/>
                    <a:lstStyle/>
                    <a:p>
                      <a:r>
                        <a:rPr kumimoji="1" lang="ja-JP" altLang="en-US" sz="1400" dirty="0" smtClean="0">
                          <a:latin typeface="+mn-lt"/>
                        </a:rPr>
                        <a:t>デプロイ先の</a:t>
                      </a:r>
                      <a:r>
                        <a:rPr kumimoji="1" lang="en-US" altLang="ja-JP" sz="1400" dirty="0" smtClean="0">
                          <a:latin typeface="+mn-lt"/>
                        </a:rPr>
                        <a:t>Namespace</a:t>
                      </a:r>
                      <a:endParaRPr kumimoji="1" lang="ja-JP" altLang="en-US" sz="1400" dirty="0">
                        <a:latin typeface="+mn-lt"/>
                      </a:endParaRPr>
                    </a:p>
                  </a:txBody>
                  <a:tcPr/>
                </a:tc>
                <a:extLst>
                  <a:ext uri="{0D108BD9-81ED-4DB2-BD59-A6C34878D82A}">
                    <a16:rowId xmlns:a16="http://schemas.microsoft.com/office/drawing/2014/main" val="361206398"/>
                  </a:ext>
                </a:extLst>
              </a:tr>
            </a:tbl>
          </a:graphicData>
        </a:graphic>
      </p:graphicFrame>
      <p:graphicFrame>
        <p:nvGraphicFramePr>
          <p:cNvPr id="24" name="表 23"/>
          <p:cNvGraphicFramePr>
            <a:graphicFrameLocks noGrp="1"/>
          </p:cNvGraphicFramePr>
          <p:nvPr>
            <p:extLst/>
          </p:nvPr>
        </p:nvGraphicFramePr>
        <p:xfrm>
          <a:off x="607319" y="5556491"/>
          <a:ext cx="10817273" cy="964335"/>
        </p:xfrm>
        <a:graphic>
          <a:graphicData uri="http://schemas.openxmlformats.org/drawingml/2006/table">
            <a:tbl>
              <a:tblPr firstRow="1" bandCol="1">
                <a:tableStyleId>{93296810-A885-4BE3-A3E7-6D5BEEA58F35}</a:tableStyleId>
              </a:tblPr>
              <a:tblGrid>
                <a:gridCol w="2661512">
                  <a:extLst>
                    <a:ext uri="{9D8B030D-6E8A-4147-A177-3AD203B41FA5}">
                      <a16:colId xmlns:a16="http://schemas.microsoft.com/office/drawing/2014/main" val="1081318694"/>
                    </a:ext>
                  </a:extLst>
                </a:gridCol>
                <a:gridCol w="4123141">
                  <a:extLst>
                    <a:ext uri="{9D8B030D-6E8A-4147-A177-3AD203B41FA5}">
                      <a16:colId xmlns:a16="http://schemas.microsoft.com/office/drawing/2014/main" val="1720054621"/>
                    </a:ext>
                  </a:extLst>
                </a:gridCol>
                <a:gridCol w="4032620">
                  <a:extLst>
                    <a:ext uri="{9D8B030D-6E8A-4147-A177-3AD203B41FA5}">
                      <a16:colId xmlns:a16="http://schemas.microsoft.com/office/drawing/2014/main" val="3967402424"/>
                    </a:ext>
                  </a:extLst>
                </a:gridCol>
              </a:tblGrid>
              <a:tr h="321445">
                <a:tc>
                  <a:txBody>
                    <a:bodyPr/>
                    <a:lstStyle/>
                    <a:p>
                      <a:r>
                        <a:rPr kumimoji="1" lang="ja-JP" altLang="en-US" sz="1400" dirty="0" smtClean="0"/>
                        <a:t>項目</a:t>
                      </a:r>
                      <a:endParaRPr kumimoji="1" lang="ja-JP" altLang="en-US" sz="1400" dirty="0"/>
                    </a:p>
                  </a:txBody>
                  <a:tcPr/>
                </a:tc>
                <a:tc>
                  <a:txBody>
                    <a:bodyPr/>
                    <a:lstStyle/>
                    <a:p>
                      <a:r>
                        <a:rPr kumimoji="1" lang="ja-JP" altLang="en-US" sz="1400" dirty="0" smtClean="0"/>
                        <a:t>入力・選択内容</a:t>
                      </a:r>
                      <a:endParaRPr kumimoji="1" lang="ja-JP" altLang="en-US" sz="1400" dirty="0"/>
                    </a:p>
                  </a:txBody>
                  <a:tcPr/>
                </a:tc>
                <a:tc>
                  <a:txBody>
                    <a:bodyPr/>
                    <a:lstStyle/>
                    <a:p>
                      <a:r>
                        <a:rPr kumimoji="1" lang="ja-JP" altLang="en-US" sz="1400" dirty="0" smtClean="0"/>
                        <a:t>説明</a:t>
                      </a:r>
                      <a:endParaRPr kumimoji="1" lang="ja-JP" altLang="en-US" sz="1400" dirty="0"/>
                    </a:p>
                  </a:txBody>
                  <a:tcPr/>
                </a:tc>
                <a:extLst>
                  <a:ext uri="{0D108BD9-81ED-4DB2-BD59-A6C34878D82A}">
                    <a16:rowId xmlns:a16="http://schemas.microsoft.com/office/drawing/2014/main" val="2364561524"/>
                  </a:ext>
                </a:extLst>
              </a:tr>
              <a:tr h="321445">
                <a:tc>
                  <a:txBody>
                    <a:bodyPr/>
                    <a:lstStyle/>
                    <a:p>
                      <a:r>
                        <a:rPr lang="ja-JP" altLang="en-US" sz="1400" dirty="0" smtClean="0"/>
                        <a:t>環境名</a:t>
                      </a:r>
                      <a:endParaRPr kumimoji="1" lang="ja-JP" altLang="en-US" sz="1400" dirty="0"/>
                    </a:p>
                  </a:txBody>
                  <a:tcPr/>
                </a:tc>
                <a:tc>
                  <a:txBody>
                    <a:bodyPr/>
                    <a:lstStyle/>
                    <a:p>
                      <a:r>
                        <a:rPr lang="en-US" altLang="ja-JP" sz="1400" dirty="0" smtClean="0"/>
                        <a:t>production</a:t>
                      </a:r>
                      <a:endParaRPr lang="en-US" altLang="ja-JP" sz="1400" dirty="0"/>
                    </a:p>
                  </a:txBody>
                  <a:tcPr/>
                </a:tc>
                <a:tc>
                  <a:txBody>
                    <a:bodyPr/>
                    <a:lstStyle/>
                    <a:p>
                      <a:r>
                        <a:rPr kumimoji="1" lang="ja-JP" altLang="en-US" sz="1400" dirty="0" smtClean="0"/>
                        <a:t>デプロイ環境の名前</a:t>
                      </a:r>
                      <a:endParaRPr kumimoji="1" lang="ja-JP" altLang="en-US" sz="1400" dirty="0"/>
                    </a:p>
                  </a:txBody>
                  <a:tcPr/>
                </a:tc>
                <a:extLst>
                  <a:ext uri="{0D108BD9-81ED-4DB2-BD59-A6C34878D82A}">
                    <a16:rowId xmlns:a16="http://schemas.microsoft.com/office/drawing/2014/main" val="907599741"/>
                  </a:ext>
                </a:extLst>
              </a:tr>
              <a:tr h="321445">
                <a:tc>
                  <a:txBody>
                    <a:bodyPr/>
                    <a:lstStyle/>
                    <a:p>
                      <a:r>
                        <a:rPr lang="en-US" altLang="ja-JP" sz="1400" dirty="0" smtClean="0"/>
                        <a:t>Namespace	</a:t>
                      </a:r>
                      <a:endParaRPr kumimoji="1" lang="ja-JP" altLang="en-US" sz="1400" dirty="0"/>
                    </a:p>
                  </a:txBody>
                  <a:tcPr/>
                </a:tc>
                <a:tc>
                  <a:txBody>
                    <a:bodyPr/>
                    <a:lstStyle/>
                    <a:p>
                      <a:r>
                        <a:rPr lang="en-US" altLang="ja-JP" sz="1400" dirty="0" smtClean="0"/>
                        <a:t>epoch-sample-app-production</a:t>
                      </a:r>
                      <a:endParaRPr lang="en-US" altLang="ja-JP"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デプロイ先の</a:t>
                      </a:r>
                      <a:r>
                        <a:rPr kumimoji="1" lang="en-US" altLang="ja-JP" sz="1400" dirty="0" smtClean="0"/>
                        <a:t>Namespace</a:t>
                      </a:r>
                      <a:endParaRPr kumimoji="1" lang="ja-JP" altLang="en-US" sz="1400" dirty="0" smtClean="0"/>
                    </a:p>
                  </a:txBody>
                  <a:tcPr/>
                </a:tc>
                <a:extLst>
                  <a:ext uri="{0D108BD9-81ED-4DB2-BD59-A6C34878D82A}">
                    <a16:rowId xmlns:a16="http://schemas.microsoft.com/office/drawing/2014/main" val="361206398"/>
                  </a:ext>
                </a:extLst>
              </a:tr>
            </a:tbl>
          </a:graphicData>
        </a:graphic>
      </p:graphicFrame>
      <p:sp>
        <p:nvSpPr>
          <p:cNvPr id="33" name="角丸四角形 32"/>
          <p:cNvSpPr/>
          <p:nvPr/>
        </p:nvSpPr>
        <p:spPr bwMode="auto">
          <a:xfrm>
            <a:off x="607320" y="3938659"/>
            <a:ext cx="2752376" cy="282429"/>
          </a:xfrm>
          <a:prstGeom prst="roundRect">
            <a:avLst/>
          </a:prstGeom>
          <a:solidFill>
            <a:schemeClr val="bg1"/>
          </a:solidFill>
          <a:ln w="28575">
            <a:solidFill>
              <a:srgbClr val="C00000"/>
            </a:solidFill>
          </a:ln>
          <a:effectLs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kumimoji="1" lang="ja-JP" altLang="en-US" sz="1400" b="1" dirty="0" smtClean="0">
                <a:solidFill>
                  <a:srgbClr val="C00000"/>
                </a:solidFill>
                <a:latin typeface="+mn-ea"/>
              </a:rPr>
              <a:t> 環境</a:t>
            </a:r>
            <a:r>
              <a:rPr kumimoji="1" lang="en-US" altLang="ja-JP" sz="1400" b="1" dirty="0" smtClean="0">
                <a:solidFill>
                  <a:srgbClr val="C00000"/>
                </a:solidFill>
                <a:latin typeface="+mn-ea"/>
              </a:rPr>
              <a:t>1</a:t>
            </a:r>
            <a:r>
              <a:rPr kumimoji="1" lang="ja-JP" altLang="en-US" sz="1400" b="1" dirty="0" smtClean="0">
                <a:solidFill>
                  <a:srgbClr val="C00000"/>
                </a:solidFill>
                <a:latin typeface="+mn-ea"/>
              </a:rPr>
              <a:t>：</a:t>
            </a:r>
            <a:r>
              <a:rPr kumimoji="1" lang="en-US" altLang="ja-JP" sz="1400" b="1" dirty="0" smtClean="0">
                <a:solidFill>
                  <a:srgbClr val="C00000"/>
                </a:solidFill>
                <a:latin typeface="+mn-ea"/>
              </a:rPr>
              <a:t>Staging</a:t>
            </a:r>
            <a:r>
              <a:rPr kumimoji="1" lang="ja-JP" altLang="en-US" sz="1400" b="1" dirty="0" smtClean="0">
                <a:solidFill>
                  <a:srgbClr val="C00000"/>
                </a:solidFill>
                <a:latin typeface="+mn-ea"/>
              </a:rPr>
              <a:t>環境</a:t>
            </a:r>
          </a:p>
        </p:txBody>
      </p:sp>
      <p:sp>
        <p:nvSpPr>
          <p:cNvPr id="19" name="角丸四角形 18"/>
          <p:cNvSpPr/>
          <p:nvPr/>
        </p:nvSpPr>
        <p:spPr bwMode="auto">
          <a:xfrm>
            <a:off x="607320" y="5274062"/>
            <a:ext cx="2752376" cy="282429"/>
          </a:xfrm>
          <a:prstGeom prst="roundRect">
            <a:avLst/>
          </a:prstGeom>
          <a:solidFill>
            <a:schemeClr val="bg1"/>
          </a:solidFill>
          <a:ln w="28575">
            <a:solidFill>
              <a:srgbClr val="C00000"/>
            </a:solidFill>
          </a:ln>
          <a:effectLs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kumimoji="1" lang="ja-JP" altLang="en-US" sz="1400" b="1" dirty="0" smtClean="0">
                <a:solidFill>
                  <a:srgbClr val="C00000"/>
                </a:solidFill>
                <a:latin typeface="+mn-ea"/>
              </a:rPr>
              <a:t> 環境</a:t>
            </a:r>
            <a:r>
              <a:rPr lang="en-US" altLang="ja-JP" sz="1400" b="1" dirty="0" smtClean="0">
                <a:solidFill>
                  <a:srgbClr val="C00000"/>
                </a:solidFill>
                <a:latin typeface="+mn-ea"/>
              </a:rPr>
              <a:t>2</a:t>
            </a:r>
            <a:r>
              <a:rPr lang="ja-JP" altLang="en-US" sz="1400" b="1" dirty="0" smtClean="0">
                <a:solidFill>
                  <a:srgbClr val="C00000"/>
                </a:solidFill>
                <a:latin typeface="+mn-ea"/>
              </a:rPr>
              <a:t>：</a:t>
            </a:r>
            <a:r>
              <a:rPr lang="en-US" altLang="ja-JP" sz="1400" b="1" dirty="0" smtClean="0">
                <a:solidFill>
                  <a:srgbClr val="C00000"/>
                </a:solidFill>
                <a:latin typeface="+mn-ea"/>
              </a:rPr>
              <a:t>Production</a:t>
            </a:r>
            <a:r>
              <a:rPr lang="ja-JP" altLang="en-US" sz="1400" b="1" dirty="0" smtClean="0">
                <a:solidFill>
                  <a:srgbClr val="C00000"/>
                </a:solidFill>
                <a:latin typeface="+mn-ea"/>
              </a:rPr>
              <a:t>環境</a:t>
            </a:r>
            <a:endParaRPr kumimoji="1" lang="ja-JP" altLang="en-US" sz="1400" b="1" dirty="0" smtClean="0">
              <a:solidFill>
                <a:srgbClr val="C00000"/>
              </a:solidFill>
              <a:latin typeface="+mn-ea"/>
            </a:endParaRPr>
          </a:p>
        </p:txBody>
      </p:sp>
      <p:sp>
        <p:nvSpPr>
          <p:cNvPr id="27" name="角丸四角形 26"/>
          <p:cNvSpPr/>
          <p:nvPr/>
        </p:nvSpPr>
        <p:spPr bwMode="auto">
          <a:xfrm>
            <a:off x="10461782" y="1336400"/>
            <a:ext cx="504390" cy="21880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a:blip r:embed="rId4"/>
          <a:stretch>
            <a:fillRect/>
          </a:stretch>
        </p:blipFill>
        <p:spPr>
          <a:xfrm>
            <a:off x="4900091" y="1952343"/>
            <a:ext cx="3116975" cy="2064997"/>
          </a:xfrm>
          <a:prstGeom prst="rect">
            <a:avLst/>
          </a:prstGeom>
          <a:ln>
            <a:solidFill>
              <a:srgbClr val="000000"/>
            </a:solidFill>
          </a:ln>
        </p:spPr>
      </p:pic>
      <p:cxnSp>
        <p:nvCxnSpPr>
          <p:cNvPr id="8" name="直線矢印コネクタ 7"/>
          <p:cNvCxnSpPr/>
          <p:nvPr/>
        </p:nvCxnSpPr>
        <p:spPr bwMode="auto">
          <a:xfrm flipV="1">
            <a:off x="4478526" y="2806656"/>
            <a:ext cx="460404" cy="1889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5" name="角丸四角形 34"/>
          <p:cNvSpPr/>
          <p:nvPr/>
        </p:nvSpPr>
        <p:spPr bwMode="auto">
          <a:xfrm>
            <a:off x="4900091" y="2383612"/>
            <a:ext cx="3052101" cy="18987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吹き出し 35"/>
          <p:cNvSpPr/>
          <p:nvPr/>
        </p:nvSpPr>
        <p:spPr bwMode="auto">
          <a:xfrm>
            <a:off x="8449394" y="2031120"/>
            <a:ext cx="1901393" cy="944682"/>
          </a:xfrm>
          <a:prstGeom prst="wedgeRoundRectCallout">
            <a:avLst>
              <a:gd name="adj1" fmla="val -76643"/>
              <a:gd name="adj2" fmla="val -2026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本</a:t>
            </a:r>
            <a:r>
              <a:rPr lang="en-US" altLang="ja-JP" sz="1100" dirty="0" err="1" smtClean="0">
                <a:latin typeface="Meiryo UI" panose="020B0604030504040204" pitchFamily="50" charset="-128"/>
                <a:ea typeface="Meiryo UI" panose="020B0604030504040204" pitchFamily="50" charset="-128"/>
              </a:rPr>
              <a:t>QuickStart</a:t>
            </a:r>
            <a:r>
              <a:rPr lang="ja-JP" altLang="en-US" sz="1100" dirty="0" smtClean="0">
                <a:latin typeface="Meiryo UI" panose="020B0604030504040204" pitchFamily="50" charset="-128"/>
                <a:ea typeface="Meiryo UI" panose="020B0604030504040204" pitchFamily="50" charset="-128"/>
              </a:rPr>
              <a:t>では</a:t>
            </a:r>
            <a:r>
              <a:rPr lang="en-US" altLang="ja-JP" sz="1100" dirty="0" smtClean="0">
                <a:latin typeface="Meiryo UI" panose="020B0604030504040204" pitchFamily="50" charset="-128"/>
                <a:ea typeface="Meiryo UI" panose="020B0604030504040204" pitchFamily="50" charset="-128"/>
              </a:rPr>
              <a:t>2</a:t>
            </a:r>
            <a:r>
              <a:rPr lang="ja-JP" altLang="en-US" sz="1100" dirty="0" err="1" smtClean="0">
                <a:latin typeface="Meiryo UI" panose="020B0604030504040204" pitchFamily="50" charset="-128"/>
                <a:ea typeface="Meiryo UI" panose="020B0604030504040204" pitchFamily="50" charset="-128"/>
              </a:rPr>
              <a:t>つの</a:t>
            </a:r>
            <a:r>
              <a:rPr lang="ja-JP" altLang="en-US" sz="1100" dirty="0" smtClean="0">
                <a:latin typeface="Meiryo UI" panose="020B0604030504040204" pitchFamily="50" charset="-128"/>
                <a:ea typeface="Meiryo UI" panose="020B0604030504040204" pitchFamily="50" charset="-128"/>
              </a:rPr>
              <a:t>環境に対して</a:t>
            </a:r>
            <a:r>
              <a:rPr lang="en-US" altLang="ja-JP" sz="1100" dirty="0" smtClean="0">
                <a:latin typeface="Meiryo UI" panose="020B0604030504040204" pitchFamily="50" charset="-128"/>
                <a:ea typeface="Meiryo UI" panose="020B0604030504040204" pitchFamily="50" charset="-128"/>
              </a:rPr>
              <a:t>Deploy</a:t>
            </a:r>
            <a:r>
              <a:rPr lang="ja-JP" altLang="en-US" sz="1100" dirty="0" smtClean="0">
                <a:latin typeface="Meiryo UI" panose="020B0604030504040204" pitchFamily="50" charset="-128"/>
                <a:ea typeface="Meiryo UI" panose="020B0604030504040204" pitchFamily="50" charset="-128"/>
              </a:rPr>
              <a:t>しますので、</a:t>
            </a:r>
            <a:r>
              <a:rPr lang="en-US" altLang="ja-JP" sz="1100" dirty="0" smtClean="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環境追加</a:t>
            </a:r>
            <a:r>
              <a:rPr lang="en-US" altLang="ja-JP" sz="1100" dirty="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ボタンを押下して、</a:t>
            </a:r>
            <a:r>
              <a:rPr kumimoji="1" lang="ja-JP" altLang="en-US" sz="1100" dirty="0" smtClean="0">
                <a:latin typeface="Meiryo UI" panose="020B0604030504040204" pitchFamily="50" charset="-128"/>
                <a:ea typeface="Meiryo UI" panose="020B0604030504040204" pitchFamily="50" charset="-128"/>
              </a:rPr>
              <a:t>環境を追加します</a:t>
            </a:r>
            <a:endParaRPr lang="en-US" altLang="ja-JP" sz="1100" dirty="0">
              <a:latin typeface="Meiryo UI" panose="020B0604030504040204" pitchFamily="50" charset="-128"/>
              <a:ea typeface="Meiryo UI" panose="020B0604030504040204" pitchFamily="50" charset="-128"/>
            </a:endParaRPr>
          </a:p>
        </p:txBody>
      </p:sp>
      <p:sp>
        <p:nvSpPr>
          <p:cNvPr id="16" name="角丸四角形吹き出し 15"/>
          <p:cNvSpPr/>
          <p:nvPr/>
        </p:nvSpPr>
        <p:spPr bwMode="auto">
          <a:xfrm>
            <a:off x="5246306" y="1158247"/>
            <a:ext cx="1901393" cy="681717"/>
          </a:xfrm>
          <a:prstGeom prst="wedgeRoundRectCallout">
            <a:avLst>
              <a:gd name="adj1" fmla="val -33368"/>
              <a:gd name="adj2" fmla="val 1225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環境１つめ２つめの切り替えはタブを選択して切り替えます</a:t>
            </a:r>
            <a:endParaRPr lang="en-US" altLang="ja-JP" sz="1100" dirty="0">
              <a:latin typeface="Meiryo UI" panose="020B0604030504040204" pitchFamily="50" charset="-128"/>
              <a:ea typeface="Meiryo UI" panose="020B0604030504040204" pitchFamily="50" charset="-128"/>
            </a:endParaRPr>
          </a:p>
        </p:txBody>
      </p:sp>
      <p:sp>
        <p:nvSpPr>
          <p:cNvPr id="22" name="角丸四角形吹き出し 21"/>
          <p:cNvSpPr/>
          <p:nvPr/>
        </p:nvSpPr>
        <p:spPr bwMode="auto">
          <a:xfrm>
            <a:off x="7398158" y="3077756"/>
            <a:ext cx="1362138" cy="533393"/>
          </a:xfrm>
          <a:prstGeom prst="wedgeRoundRectCallout">
            <a:avLst>
              <a:gd name="adj1" fmla="val -201436"/>
              <a:gd name="adj2" fmla="val -3496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内部クラスタを選択</a:t>
            </a:r>
            <a:endParaRPr lang="en-US" altLang="ja-JP" sz="1100" dirty="0">
              <a:latin typeface="Meiryo UI" panose="020B0604030504040204" pitchFamily="50" charset="-128"/>
              <a:ea typeface="Meiryo UI" panose="020B0604030504040204" pitchFamily="50" charset="-128"/>
            </a:endParaRPr>
          </a:p>
        </p:txBody>
      </p:sp>
      <p:sp>
        <p:nvSpPr>
          <p:cNvPr id="30" name="角丸四角形 29"/>
          <p:cNvSpPr/>
          <p:nvPr/>
        </p:nvSpPr>
        <p:spPr bwMode="auto">
          <a:xfrm>
            <a:off x="5076000" y="3031967"/>
            <a:ext cx="515944" cy="143400"/>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59254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2"/>
          <a:stretch>
            <a:fillRect/>
          </a:stretch>
        </p:blipFill>
        <p:spPr>
          <a:xfrm>
            <a:off x="576000" y="1548000"/>
            <a:ext cx="4500000" cy="2239478"/>
          </a:xfrm>
          <a:prstGeom prst="rect">
            <a:avLst/>
          </a:prstGeom>
          <a:ln>
            <a:solidFill>
              <a:srgbClr val="000000"/>
            </a:solidFill>
          </a:ln>
        </p:spPr>
      </p:pic>
      <p:sp>
        <p:nvSpPr>
          <p:cNvPr id="25" name="フリーフォーム 24"/>
          <p:cNvSpPr/>
          <p:nvPr/>
        </p:nvSpPr>
        <p:spPr bwMode="auto">
          <a:xfrm>
            <a:off x="576000" y="1548000"/>
            <a:ext cx="4500000" cy="2239478"/>
          </a:xfrm>
          <a:custGeom>
            <a:avLst/>
            <a:gdLst>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755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2232248 w 4500000"/>
              <a:gd name="connsiteY8" fmla="*/ 1512168 h 2239478"/>
              <a:gd name="connsiteX9" fmla="*/ 0 w 4500000"/>
              <a:gd name="connsiteY9" fmla="*/ 0 h 2239478"/>
              <a:gd name="connsiteX10" fmla="*/ 4500000 w 4500000"/>
              <a:gd name="connsiteY10" fmla="*/ 0 h 2239478"/>
              <a:gd name="connsiteX11" fmla="*/ 4500000 w 4500000"/>
              <a:gd name="connsiteY11" fmla="*/ 2239478 h 2239478"/>
              <a:gd name="connsiteX12" fmla="*/ 0 w 4500000"/>
              <a:gd name="connsiteY12" fmla="*/ 2239478 h 2239478"/>
              <a:gd name="connsiteX13" fmla="*/ 0 w 4500000"/>
              <a:gd name="connsiteY13" fmla="*/ 0 h 2239478"/>
              <a:gd name="connsiteX0" fmla="*/ 1259408 w 4500000"/>
              <a:gd name="connsiteY0" fmla="*/ 2212432 h 2239478"/>
              <a:gd name="connsiteX1" fmla="*/ 755408 w 4500000"/>
              <a:gd name="connsiteY1" fmla="*/ 2212432 h 2239478"/>
              <a:gd name="connsiteX2" fmla="*/ 1259408 w 4500000"/>
              <a:gd name="connsiteY2" fmla="*/ 2212432 h 2239478"/>
              <a:gd name="connsiteX3" fmla="*/ 2232248 w 4500000"/>
              <a:gd name="connsiteY3" fmla="*/ 1512168 h 2239478"/>
              <a:gd name="connsiteX4" fmla="*/ 2232248 w 4500000"/>
              <a:gd name="connsiteY4" fmla="*/ 1728192 h 2239478"/>
              <a:gd name="connsiteX5" fmla="*/ 2952328 w 4500000"/>
              <a:gd name="connsiteY5" fmla="*/ 1728192 h 2239478"/>
              <a:gd name="connsiteX6" fmla="*/ 2952328 w 4500000"/>
              <a:gd name="connsiteY6" fmla="*/ 1512168 h 2239478"/>
              <a:gd name="connsiteX7" fmla="*/ 223224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12" fmla="*/ 0 w 4500000"/>
              <a:gd name="connsiteY12" fmla="*/ 0 h 2239478"/>
              <a:gd name="connsiteX0" fmla="*/ 2232248 w 4500000"/>
              <a:gd name="connsiteY0" fmla="*/ 1512168 h 2239478"/>
              <a:gd name="connsiteX1" fmla="*/ 2232248 w 4500000"/>
              <a:gd name="connsiteY1" fmla="*/ 1728192 h 2239478"/>
              <a:gd name="connsiteX2" fmla="*/ 2952328 w 4500000"/>
              <a:gd name="connsiteY2" fmla="*/ 1728192 h 2239478"/>
              <a:gd name="connsiteX3" fmla="*/ 2952328 w 4500000"/>
              <a:gd name="connsiteY3" fmla="*/ 1512168 h 2239478"/>
              <a:gd name="connsiteX4" fmla="*/ 2232248 w 4500000"/>
              <a:gd name="connsiteY4" fmla="*/ 1512168 h 2239478"/>
              <a:gd name="connsiteX5" fmla="*/ 0 w 4500000"/>
              <a:gd name="connsiteY5" fmla="*/ 0 h 2239478"/>
              <a:gd name="connsiteX6" fmla="*/ 4500000 w 4500000"/>
              <a:gd name="connsiteY6" fmla="*/ 0 h 2239478"/>
              <a:gd name="connsiteX7" fmla="*/ 4500000 w 4500000"/>
              <a:gd name="connsiteY7" fmla="*/ 2239478 h 2239478"/>
              <a:gd name="connsiteX8" fmla="*/ 0 w 4500000"/>
              <a:gd name="connsiteY8" fmla="*/ 2239478 h 2239478"/>
              <a:gd name="connsiteX9" fmla="*/ 0 w 4500000"/>
              <a:gd name="connsiteY9" fmla="*/ 0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0000" h="2239478">
                <a:moveTo>
                  <a:pt x="2232248" y="1512168"/>
                </a:moveTo>
                <a:lnTo>
                  <a:pt x="2232248" y="1728192"/>
                </a:lnTo>
                <a:lnTo>
                  <a:pt x="2952328" y="1728192"/>
                </a:lnTo>
                <a:lnTo>
                  <a:pt x="2952328" y="1512168"/>
                </a:lnTo>
                <a:lnTo>
                  <a:pt x="2232248" y="1512168"/>
                </a:lnTo>
                <a:close/>
                <a:moveTo>
                  <a:pt x="0" y="0"/>
                </a:moveTo>
                <a:lnTo>
                  <a:pt x="4500000" y="0"/>
                </a:lnTo>
                <a:lnTo>
                  <a:pt x="4500000" y="2239478"/>
                </a:lnTo>
                <a:lnTo>
                  <a:pt x="0" y="2239478"/>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013431" y="1779078"/>
            <a:ext cx="3196846" cy="2864758"/>
          </a:xfrm>
          <a:prstGeom prst="rect">
            <a:avLst/>
          </a:prstGeom>
          <a:ln>
            <a:solidFill>
              <a:schemeClr val="tx1"/>
            </a:solidFill>
          </a:ln>
        </p:spPr>
      </p:pic>
      <p:pic>
        <p:nvPicPr>
          <p:cNvPr id="21" name="図 20"/>
          <p:cNvPicPr>
            <a:picLocks noChangeAspect="1"/>
          </p:cNvPicPr>
          <p:nvPr/>
        </p:nvPicPr>
        <p:blipFill>
          <a:blip r:embed="rId4"/>
          <a:stretch>
            <a:fillRect/>
          </a:stretch>
        </p:blipFill>
        <p:spPr>
          <a:xfrm>
            <a:off x="7433846" y="54571"/>
            <a:ext cx="4728468" cy="1707028"/>
          </a:xfrm>
          <a:prstGeom prst="rect">
            <a:avLst/>
          </a:prstGeom>
          <a:solidFill>
            <a:schemeClr val="bg1"/>
          </a:solidFill>
        </p:spPr>
      </p:pic>
      <p:sp>
        <p:nvSpPr>
          <p:cNvPr id="20" name="テキスト ボックス 19"/>
          <p:cNvSpPr txBox="1"/>
          <p:nvPr/>
        </p:nvSpPr>
        <p:spPr>
          <a:xfrm>
            <a:off x="9883401" y="1768837"/>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sp>
        <p:nvSpPr>
          <p:cNvPr id="3" name="コンテンツ プレースホルダー 2"/>
          <p:cNvSpPr>
            <a:spLocks noGrp="1"/>
          </p:cNvSpPr>
          <p:nvPr>
            <p:ph sz="quarter" idx="10"/>
          </p:nvPr>
        </p:nvSpPr>
        <p:spPr>
          <a:xfrm>
            <a:off x="239350" y="836712"/>
            <a:ext cx="11713301" cy="1005121"/>
          </a:xfrm>
        </p:spPr>
        <p:txBody>
          <a:bodyPr>
            <a:normAutofit/>
          </a:bodyPr>
          <a:lstStyle/>
          <a:p>
            <a:r>
              <a:rPr lang="en-US" altLang="ja-JP" dirty="0" err="1" smtClean="0"/>
              <a:t>IaC</a:t>
            </a:r>
            <a:r>
              <a:rPr lang="ja-JP" altLang="en-US" dirty="0" smtClean="0"/>
              <a:t>リポジトリ</a:t>
            </a:r>
            <a:endParaRPr lang="ja-JP" altLang="en-US" dirty="0"/>
          </a:p>
          <a:p>
            <a:pPr marL="180000" lvl="1" indent="0">
              <a:buNone/>
            </a:pPr>
            <a:r>
              <a:rPr lang="ja-JP" altLang="en-US" dirty="0" smtClean="0"/>
              <a:t>マニフェストの登録先となるリポジトリ情報を入力します。</a:t>
            </a:r>
            <a:endParaRPr lang="en-US" altLang="ja-JP" dirty="0" smtClean="0"/>
          </a:p>
          <a:p>
            <a:pPr marL="0" indent="0">
              <a:buNone/>
            </a:pP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(6/7</a:t>
            </a:r>
            <a:r>
              <a:rPr lang="en-US" altLang="ja-JP" b="1" dirty="0"/>
              <a:t>)</a:t>
            </a:r>
            <a:endParaRPr kumimoji="1" lang="ja-JP" altLang="en-US" dirty="0"/>
          </a:p>
        </p:txBody>
      </p:sp>
      <p:sp>
        <p:nvSpPr>
          <p:cNvPr id="10" name="角丸四角形 9"/>
          <p:cNvSpPr/>
          <p:nvPr/>
        </p:nvSpPr>
        <p:spPr bwMode="auto">
          <a:xfrm>
            <a:off x="3359696" y="3058008"/>
            <a:ext cx="216024" cy="22108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5" name="表 14"/>
          <p:cNvGraphicFramePr>
            <a:graphicFrameLocks noGrp="1"/>
          </p:cNvGraphicFramePr>
          <p:nvPr>
            <p:extLst/>
          </p:nvPr>
        </p:nvGraphicFramePr>
        <p:xfrm>
          <a:off x="576000" y="4869160"/>
          <a:ext cx="10992607" cy="1645920"/>
        </p:xfrm>
        <a:graphic>
          <a:graphicData uri="http://schemas.openxmlformats.org/drawingml/2006/table">
            <a:tbl>
              <a:tblPr firstRow="1" bandCol="1">
                <a:tableStyleId>{93296810-A885-4BE3-A3E7-6D5BEEA58F35}</a:tableStyleId>
              </a:tblPr>
              <a:tblGrid>
                <a:gridCol w="2534467">
                  <a:extLst>
                    <a:ext uri="{9D8B030D-6E8A-4147-A177-3AD203B41FA5}">
                      <a16:colId xmlns:a16="http://schemas.microsoft.com/office/drawing/2014/main" val="1081318694"/>
                    </a:ext>
                  </a:extLst>
                </a:gridCol>
                <a:gridCol w="4497700">
                  <a:extLst>
                    <a:ext uri="{9D8B030D-6E8A-4147-A177-3AD203B41FA5}">
                      <a16:colId xmlns:a16="http://schemas.microsoft.com/office/drawing/2014/main" val="1720054621"/>
                    </a:ext>
                  </a:extLst>
                </a:gridCol>
                <a:gridCol w="3960440">
                  <a:extLst>
                    <a:ext uri="{9D8B030D-6E8A-4147-A177-3AD203B41FA5}">
                      <a16:colId xmlns:a16="http://schemas.microsoft.com/office/drawing/2014/main" val="3967402424"/>
                    </a:ext>
                  </a:extLst>
                </a:gridCol>
              </a:tblGrid>
              <a:tr h="278637">
                <a:tc>
                  <a:txBody>
                    <a:bodyPr/>
                    <a:lstStyle/>
                    <a:p>
                      <a:r>
                        <a:rPr kumimoji="1" lang="ja-JP" altLang="en-US" sz="1400" dirty="0" smtClean="0"/>
                        <a:t>項目</a:t>
                      </a:r>
                      <a:endParaRPr kumimoji="1" lang="ja-JP" altLang="en-US" sz="1400" dirty="0"/>
                    </a:p>
                  </a:txBody>
                  <a:tcPr/>
                </a:tc>
                <a:tc>
                  <a:txBody>
                    <a:bodyPr/>
                    <a:lstStyle/>
                    <a:p>
                      <a:r>
                        <a:rPr kumimoji="1" lang="ja-JP" altLang="en-US" sz="1400" dirty="0" smtClean="0"/>
                        <a:t>入力・選択内容</a:t>
                      </a:r>
                      <a:endParaRPr kumimoji="1" lang="ja-JP" altLang="en-US" sz="1400" dirty="0">
                        <a:latin typeface="+mn-lt"/>
                      </a:endParaRPr>
                    </a:p>
                  </a:txBody>
                  <a:tcPr/>
                </a:tc>
                <a:tc>
                  <a:txBody>
                    <a:bodyPr/>
                    <a:lstStyle/>
                    <a:p>
                      <a:r>
                        <a:rPr kumimoji="1" lang="ja-JP" altLang="en-US" sz="1400" dirty="0" smtClean="0"/>
                        <a:t>説明</a:t>
                      </a:r>
                      <a:endParaRPr kumimoji="1" lang="ja-JP" altLang="en-US" sz="1400" dirty="0"/>
                    </a:p>
                  </a:txBody>
                  <a:tcPr/>
                </a:tc>
                <a:extLst>
                  <a:ext uri="{0D108BD9-81ED-4DB2-BD59-A6C34878D82A}">
                    <a16:rowId xmlns:a16="http://schemas.microsoft.com/office/drawing/2014/main" val="2364561524"/>
                  </a:ext>
                </a:extLst>
              </a:tr>
              <a:tr h="278637">
                <a:tc>
                  <a:txBody>
                    <a:bodyPr/>
                    <a:lstStyle/>
                    <a:p>
                      <a:r>
                        <a:rPr lang="ja-JP" altLang="en-US" sz="1400" dirty="0" smtClean="0"/>
                        <a:t>ユーザ名</a:t>
                      </a:r>
                      <a:endParaRPr kumimoji="1" lang="ja-JP" altLang="en-US" sz="1400" dirty="0"/>
                    </a:p>
                  </a:txBody>
                  <a:tcPr/>
                </a:tc>
                <a:tc>
                  <a:txBody>
                    <a:bodyPr/>
                    <a:lstStyle/>
                    <a:p>
                      <a:r>
                        <a:rPr lang="ja-JP" altLang="en-US" sz="1400" dirty="0" smtClean="0"/>
                        <a:t>（自身の</a:t>
                      </a:r>
                      <a:r>
                        <a:rPr lang="en-US" altLang="ja-JP" sz="1400" dirty="0" smtClean="0"/>
                        <a:t>GitHub</a:t>
                      </a:r>
                      <a:r>
                        <a:rPr lang="ja-JP" altLang="en-US" sz="1400" dirty="0" smtClean="0"/>
                        <a:t>のアカウント名）</a:t>
                      </a:r>
                      <a:endParaRPr lang="en-US" altLang="ja-JP" sz="1400" dirty="0" smtClean="0"/>
                    </a:p>
                  </a:txBody>
                  <a:tcPr/>
                </a:tc>
                <a:tc>
                  <a:txBody>
                    <a:bodyPr/>
                    <a:lstStyle/>
                    <a:p>
                      <a:r>
                        <a:rPr lang="en-US" altLang="ja-JP" sz="1400" dirty="0" smtClean="0"/>
                        <a:t>GitHub</a:t>
                      </a:r>
                      <a:r>
                        <a:rPr lang="ja-JP" altLang="en-US" sz="1400" dirty="0" smtClean="0"/>
                        <a:t>のアカウント名</a:t>
                      </a:r>
                      <a:endParaRPr kumimoji="1" lang="ja-JP" altLang="en-US" sz="1400" dirty="0"/>
                    </a:p>
                  </a:txBody>
                  <a:tcPr/>
                </a:tc>
                <a:extLst>
                  <a:ext uri="{0D108BD9-81ED-4DB2-BD59-A6C34878D82A}">
                    <a16:rowId xmlns:a16="http://schemas.microsoft.com/office/drawing/2014/main" val="907599741"/>
                  </a:ext>
                </a:extLst>
              </a:tr>
              <a:tr h="473683">
                <a:tc>
                  <a:txBody>
                    <a:bodyPr/>
                    <a:lstStyle/>
                    <a:p>
                      <a:r>
                        <a:rPr kumimoji="1" lang="ja-JP" altLang="en-US" sz="1400" dirty="0" smtClean="0"/>
                        <a:t>トークン</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（自身の</a:t>
                      </a:r>
                      <a:r>
                        <a:rPr lang="en-US" altLang="ja-JP" sz="1400" dirty="0" smtClean="0"/>
                        <a:t>GitHub</a:t>
                      </a:r>
                      <a:r>
                        <a:rPr lang="ja-JP" altLang="en-US" sz="1400" dirty="0" smtClean="0"/>
                        <a:t>のトークン）</a:t>
                      </a:r>
                      <a:endParaRPr lang="en-US" altLang="ja-JP" sz="1400" dirty="0" smtClean="0"/>
                    </a:p>
                  </a:txBody>
                  <a:tcPr/>
                </a:tc>
                <a:tc>
                  <a:txBody>
                    <a:bodyPr/>
                    <a:lstStyle/>
                    <a:p>
                      <a:r>
                        <a:rPr kumimoji="1" lang="en-US" altLang="ja-JP" sz="1400" dirty="0" smtClean="0"/>
                        <a:t>GitHub</a:t>
                      </a:r>
                      <a:r>
                        <a:rPr kumimoji="1" lang="ja-JP" altLang="en-US" sz="1400" dirty="0" smtClean="0"/>
                        <a:t>のトークン</a:t>
                      </a:r>
                      <a:endParaRPr kumimoji="1" lang="en-US" altLang="ja-JP" sz="1400" dirty="0" smtClean="0"/>
                    </a:p>
                    <a:p>
                      <a:r>
                        <a:rPr lang="ja-JP" altLang="en-US" sz="1400" dirty="0" smtClean="0"/>
                        <a:t>（事前準備 </a:t>
                      </a:r>
                      <a:r>
                        <a:rPr lang="en-US" altLang="ja-JP" sz="1400" dirty="0" err="1" smtClean="0"/>
                        <a:t>Git</a:t>
                      </a:r>
                      <a:r>
                        <a:rPr lang="ja-JP" altLang="en-US" sz="1400" dirty="0" smtClean="0"/>
                        <a:t>トークンの払い出しを参照）</a:t>
                      </a:r>
                      <a:endParaRPr kumimoji="1" lang="ja-JP" altLang="en-US" sz="1400" dirty="0"/>
                    </a:p>
                  </a:txBody>
                  <a:tcPr/>
                </a:tc>
                <a:extLst>
                  <a:ext uri="{0D108BD9-81ED-4DB2-BD59-A6C34878D82A}">
                    <a16:rowId xmlns:a16="http://schemas.microsoft.com/office/drawing/2014/main" val="361206398"/>
                  </a:ext>
                </a:extLst>
              </a:tr>
              <a:tr h="507337">
                <a:tc>
                  <a:txBody>
                    <a:bodyPr/>
                    <a:lstStyle/>
                    <a:p>
                      <a:r>
                        <a:rPr lang="en-US" altLang="ja-JP" sz="1400" dirty="0" err="1" smtClean="0"/>
                        <a:t>Git</a:t>
                      </a:r>
                      <a:r>
                        <a:rPr lang="ja-JP" altLang="en-US" sz="1400" dirty="0" smtClean="0"/>
                        <a:t>リポジトリ</a:t>
                      </a:r>
                      <a:r>
                        <a:rPr lang="en-US" altLang="ja-JP" sz="1400" dirty="0" smtClean="0"/>
                        <a:t>URL</a:t>
                      </a:r>
                      <a:endParaRPr kumimoji="1" lang="ja-JP" altLang="en-US" sz="1400" dirty="0"/>
                    </a:p>
                  </a:txBody>
                  <a:tcPr/>
                </a:tc>
                <a:tc>
                  <a:txBody>
                    <a:bodyPr/>
                    <a:lstStyle/>
                    <a:p>
                      <a:r>
                        <a:rPr lang="en-US" altLang="ja-JP" sz="1400" dirty="0" smtClean="0"/>
                        <a:t>https://github.com/[GitHub</a:t>
                      </a:r>
                      <a:r>
                        <a:rPr lang="ja-JP" altLang="en-US" sz="1400" dirty="0" smtClean="0"/>
                        <a:t>のアカウント名</a:t>
                      </a:r>
                      <a:r>
                        <a:rPr lang="en-US" altLang="ja-JP" sz="1400" dirty="0" smtClean="0"/>
                        <a:t>]/[</a:t>
                      </a:r>
                      <a:r>
                        <a:rPr lang="ja-JP" altLang="en-US" sz="1400" dirty="0" smtClean="0"/>
                        <a:t>各環境のリポジトリ</a:t>
                      </a:r>
                      <a:r>
                        <a:rPr lang="en-US" altLang="ja-JP" sz="1400" dirty="0" smtClean="0"/>
                        <a:t>].</a:t>
                      </a:r>
                      <a:r>
                        <a:rPr lang="en-US" altLang="ja-JP" sz="1400" dirty="0" err="1" smtClean="0"/>
                        <a:t>git</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各環境の</a:t>
                      </a:r>
                      <a:r>
                        <a:rPr lang="en-US" altLang="ja-JP" sz="1400" dirty="0" smtClean="0"/>
                        <a:t>manifest</a:t>
                      </a:r>
                      <a:r>
                        <a:rPr lang="ja-JP" altLang="en-US" sz="1400" dirty="0" smtClean="0"/>
                        <a:t>リポジトリの</a:t>
                      </a:r>
                      <a:r>
                        <a:rPr lang="en-US" altLang="ja-JP" sz="1400" dirty="0" smtClean="0"/>
                        <a:t>URL</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（事前準備 </a:t>
                      </a:r>
                      <a:r>
                        <a:rPr kumimoji="1" lang="en-US" altLang="ja-JP" sz="1400" dirty="0" err="1" smtClean="0"/>
                        <a:t>IaC</a:t>
                      </a:r>
                      <a:r>
                        <a:rPr kumimoji="1" lang="ja-JP" altLang="en-US" sz="1400" dirty="0" smtClean="0"/>
                        <a:t>用リポジトリの準備を参照）</a:t>
                      </a:r>
                      <a:endParaRPr lang="en-US" altLang="ja-JP" sz="1400" dirty="0" smtClean="0"/>
                    </a:p>
                  </a:txBody>
                  <a:tcPr/>
                </a:tc>
                <a:extLst>
                  <a:ext uri="{0D108BD9-81ED-4DB2-BD59-A6C34878D82A}">
                    <a16:rowId xmlns:a16="http://schemas.microsoft.com/office/drawing/2014/main" val="2874078043"/>
                  </a:ext>
                </a:extLst>
              </a:tr>
            </a:tbl>
          </a:graphicData>
        </a:graphic>
      </p:graphicFrame>
      <p:sp>
        <p:nvSpPr>
          <p:cNvPr id="19" name="角丸四角形 18"/>
          <p:cNvSpPr/>
          <p:nvPr/>
        </p:nvSpPr>
        <p:spPr bwMode="auto">
          <a:xfrm>
            <a:off x="10062133" y="1346562"/>
            <a:ext cx="490801" cy="21880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角丸四角形吹き出し 27"/>
          <p:cNvSpPr/>
          <p:nvPr/>
        </p:nvSpPr>
        <p:spPr bwMode="auto">
          <a:xfrm>
            <a:off x="5736336" y="1845665"/>
            <a:ext cx="1288036" cy="355037"/>
          </a:xfrm>
          <a:prstGeom prst="wedgeRoundRectCallout">
            <a:avLst>
              <a:gd name="adj1" fmla="val -85779"/>
              <a:gd name="adj2" fmla="val 7181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GitHub</a:t>
            </a:r>
            <a:r>
              <a:rPr lang="ja-JP" altLang="en-US" sz="1100" dirty="0" smtClean="0">
                <a:latin typeface="+mn-ea"/>
              </a:rPr>
              <a:t>を選択</a:t>
            </a:r>
            <a:endParaRPr kumimoji="1" lang="ja-JP" altLang="en-US" sz="1100" dirty="0" smtClean="0">
              <a:latin typeface="+mn-ea"/>
            </a:endParaRPr>
          </a:p>
        </p:txBody>
      </p:sp>
      <p:sp>
        <p:nvSpPr>
          <p:cNvPr id="14" name="角丸四角形吹き出し 13"/>
          <p:cNvSpPr/>
          <p:nvPr/>
        </p:nvSpPr>
        <p:spPr bwMode="auto">
          <a:xfrm>
            <a:off x="5735960" y="3444016"/>
            <a:ext cx="1211856" cy="355037"/>
          </a:xfrm>
          <a:prstGeom prst="wedgeRoundRectCallout">
            <a:avLst>
              <a:gd name="adj1" fmla="val -74421"/>
              <a:gd name="adj2" fmla="val 7181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環境ごとに入力</a:t>
            </a:r>
            <a:endParaRPr kumimoji="1" lang="ja-JP" altLang="en-US" sz="1100" dirty="0" smtClean="0">
              <a:latin typeface="+mn-ea"/>
            </a:endParaRPr>
          </a:p>
        </p:txBody>
      </p:sp>
      <p:cxnSp>
        <p:nvCxnSpPr>
          <p:cNvPr id="22" name="直線矢印コネクタ 21"/>
          <p:cNvCxnSpPr>
            <a:stCxn id="10" idx="3"/>
          </p:cNvCxnSpPr>
          <p:nvPr/>
        </p:nvCxnSpPr>
        <p:spPr bwMode="auto">
          <a:xfrm flipV="1">
            <a:off x="3575720" y="3058008"/>
            <a:ext cx="432048" cy="11054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3" name="角丸四角形 22"/>
          <p:cNvSpPr/>
          <p:nvPr/>
        </p:nvSpPr>
        <p:spPr bwMode="auto">
          <a:xfrm>
            <a:off x="4095012" y="2914608"/>
            <a:ext cx="1197012" cy="143400"/>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 name="角丸四角形 25"/>
          <p:cNvSpPr/>
          <p:nvPr/>
        </p:nvSpPr>
        <p:spPr bwMode="auto">
          <a:xfrm>
            <a:off x="4871864" y="2294655"/>
            <a:ext cx="468778" cy="126233"/>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吹き出し 26"/>
          <p:cNvSpPr/>
          <p:nvPr/>
        </p:nvSpPr>
        <p:spPr bwMode="auto">
          <a:xfrm>
            <a:off x="5735960" y="2556903"/>
            <a:ext cx="3456384" cy="355037"/>
          </a:xfrm>
          <a:prstGeom prst="wedgeRoundRectCallout">
            <a:avLst>
              <a:gd name="adj1" fmla="val -63751"/>
              <a:gd name="adj2" fmla="val 5636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アプリケーションコードリポジトリと同一を</a:t>
            </a:r>
            <a:r>
              <a:rPr lang="ja-JP" altLang="en-US" sz="1100" dirty="0" smtClean="0">
                <a:latin typeface="+mn-ea"/>
              </a:rPr>
              <a:t>選択</a:t>
            </a:r>
            <a:endParaRPr kumimoji="1" lang="ja-JP" altLang="en-US" sz="1100" dirty="0" smtClean="0">
              <a:latin typeface="+mn-ea"/>
            </a:endParaRPr>
          </a:p>
        </p:txBody>
      </p:sp>
    </p:spTree>
    <p:extLst>
      <p:ext uri="{BB962C8B-B14F-4D97-AF65-F5344CB8AC3E}">
        <p14:creationId xmlns:p14="http://schemas.microsoft.com/office/powerpoint/2010/main" val="2965439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2"/>
          <a:stretch>
            <a:fillRect/>
          </a:stretch>
        </p:blipFill>
        <p:spPr>
          <a:xfrm>
            <a:off x="576000" y="1548000"/>
            <a:ext cx="4500000" cy="2239478"/>
          </a:xfrm>
          <a:prstGeom prst="rect">
            <a:avLst/>
          </a:prstGeom>
          <a:ln>
            <a:solidFill>
              <a:srgbClr val="000000"/>
            </a:solidFill>
          </a:ln>
        </p:spPr>
      </p:pic>
      <p:sp>
        <p:nvSpPr>
          <p:cNvPr id="25" name="フリーフォーム 24"/>
          <p:cNvSpPr/>
          <p:nvPr/>
        </p:nvSpPr>
        <p:spPr bwMode="auto">
          <a:xfrm>
            <a:off x="576000" y="1546438"/>
            <a:ext cx="4500000" cy="2239478"/>
          </a:xfrm>
          <a:custGeom>
            <a:avLst/>
            <a:gdLst>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2952328 w 4500000"/>
              <a:gd name="connsiteY5" fmla="*/ 1512168 h 2239478"/>
              <a:gd name="connsiteX6" fmla="*/ 2232248 w 4500000"/>
              <a:gd name="connsiteY6" fmla="*/ 1728192 h 2239478"/>
              <a:gd name="connsiteX7" fmla="*/ 2952328 w 4500000"/>
              <a:gd name="connsiteY7" fmla="*/ 1728192 h 2239478"/>
              <a:gd name="connsiteX8" fmla="*/ 2952328 w 4500000"/>
              <a:gd name="connsiteY8" fmla="*/ 1512168 h 2239478"/>
              <a:gd name="connsiteX9" fmla="*/ 0 w 4500000"/>
              <a:gd name="connsiteY9" fmla="*/ 0 h 2239478"/>
              <a:gd name="connsiteX10" fmla="*/ 4500000 w 4500000"/>
              <a:gd name="connsiteY10" fmla="*/ 0 h 2239478"/>
              <a:gd name="connsiteX11" fmla="*/ 4500000 w 4500000"/>
              <a:gd name="connsiteY11" fmla="*/ 2239478 h 2239478"/>
              <a:gd name="connsiteX12" fmla="*/ 0 w 4500000"/>
              <a:gd name="connsiteY12" fmla="*/ 2239478 h 2239478"/>
              <a:gd name="connsiteX13" fmla="*/ 0 w 4500000"/>
              <a:gd name="connsiteY13" fmla="*/ 0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2952328 w 4500000"/>
              <a:gd name="connsiteY5" fmla="*/ 1728192 h 2239478"/>
              <a:gd name="connsiteX6" fmla="*/ 2232248 w 4500000"/>
              <a:gd name="connsiteY6" fmla="*/ 1728192 h 2239478"/>
              <a:gd name="connsiteX7" fmla="*/ 2952328 w 4500000"/>
              <a:gd name="connsiteY7" fmla="*/ 1728192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12" fmla="*/ 0 w 4500000"/>
              <a:gd name="connsiteY12" fmla="*/ 0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0 w 4500000"/>
              <a:gd name="connsiteY5" fmla="*/ 0 h 2239478"/>
              <a:gd name="connsiteX6" fmla="*/ 4500000 w 4500000"/>
              <a:gd name="connsiteY6" fmla="*/ 0 h 2239478"/>
              <a:gd name="connsiteX7" fmla="*/ 4500000 w 4500000"/>
              <a:gd name="connsiteY7" fmla="*/ 2239478 h 2239478"/>
              <a:gd name="connsiteX8" fmla="*/ 0 w 4500000"/>
              <a:gd name="connsiteY8" fmla="*/ 2239478 h 2239478"/>
              <a:gd name="connsiteX9" fmla="*/ 0 w 4500000"/>
              <a:gd name="connsiteY9" fmla="*/ 0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0000" h="2239478">
                <a:moveTo>
                  <a:pt x="755408" y="2104432"/>
                </a:moveTo>
                <a:lnTo>
                  <a:pt x="755408" y="2212432"/>
                </a:lnTo>
                <a:lnTo>
                  <a:pt x="1259408" y="2212432"/>
                </a:lnTo>
                <a:lnTo>
                  <a:pt x="1259408" y="2104432"/>
                </a:lnTo>
                <a:lnTo>
                  <a:pt x="755408" y="2104432"/>
                </a:lnTo>
                <a:close/>
                <a:moveTo>
                  <a:pt x="0" y="0"/>
                </a:moveTo>
                <a:lnTo>
                  <a:pt x="4500000" y="0"/>
                </a:lnTo>
                <a:lnTo>
                  <a:pt x="4500000" y="2239478"/>
                </a:lnTo>
                <a:lnTo>
                  <a:pt x="0" y="2239478"/>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a:xfrm>
            <a:off x="239350" y="836712"/>
            <a:ext cx="11713301" cy="1005121"/>
          </a:xfrm>
        </p:spPr>
        <p:txBody>
          <a:bodyPr>
            <a:normAutofit/>
          </a:bodyPr>
          <a:lstStyle/>
          <a:p>
            <a:r>
              <a:rPr lang="ja-JP" altLang="en-US" dirty="0" smtClean="0"/>
              <a:t>ワークスペース作成</a:t>
            </a:r>
            <a:endParaRPr lang="ja-JP" altLang="en-US" dirty="0"/>
          </a:p>
          <a:p>
            <a:pPr marL="180000" lvl="1" indent="0">
              <a:buNone/>
            </a:pPr>
            <a:r>
              <a:rPr lang="ja-JP" altLang="en-US" dirty="0" smtClean="0"/>
              <a:t>すべての入力が完了しましたら</a:t>
            </a:r>
            <a:r>
              <a:rPr lang="en-US" altLang="ja-JP" dirty="0" smtClean="0"/>
              <a:t>【</a:t>
            </a:r>
            <a:r>
              <a:rPr lang="ja-JP" altLang="en-US" dirty="0" smtClean="0"/>
              <a:t>ワークスペース作成</a:t>
            </a:r>
            <a:r>
              <a:rPr lang="en-US" altLang="ja-JP" dirty="0" smtClean="0"/>
              <a:t>】</a:t>
            </a:r>
            <a:r>
              <a:rPr lang="ja-JP" altLang="en-US" dirty="0" smtClean="0"/>
              <a:t>ボタンを押下します。</a:t>
            </a:r>
            <a:endParaRPr lang="en-US" altLang="ja-JP" dirty="0" smtClean="0"/>
          </a:p>
          <a:p>
            <a:pPr marL="0" indent="0">
              <a:buNone/>
            </a:pP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(7/7</a:t>
            </a:r>
            <a:r>
              <a:rPr lang="en-US" altLang="ja-JP" b="1" dirty="0"/>
              <a:t>)</a:t>
            </a:r>
            <a:endParaRPr kumimoji="1" lang="ja-JP" altLang="en-US" dirty="0"/>
          </a:p>
        </p:txBody>
      </p:sp>
      <p:sp>
        <p:nvSpPr>
          <p:cNvPr id="17" name="角丸四角形吹き出し 16"/>
          <p:cNvSpPr/>
          <p:nvPr/>
        </p:nvSpPr>
        <p:spPr bwMode="auto">
          <a:xfrm>
            <a:off x="1919536" y="4077072"/>
            <a:ext cx="4608512" cy="576064"/>
          </a:xfrm>
          <a:prstGeom prst="wedgeRoundRectCallout">
            <a:avLst>
              <a:gd name="adj1" fmla="val -51121"/>
              <a:gd name="adj2" fmla="val -10294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600" dirty="0" smtClean="0"/>
              <a:t>【</a:t>
            </a:r>
            <a:r>
              <a:rPr lang="ja-JP" altLang="en-US" sz="1600" dirty="0"/>
              <a:t>ワークスペース作成</a:t>
            </a:r>
            <a:r>
              <a:rPr lang="en-US" altLang="ja-JP" sz="1600" dirty="0"/>
              <a:t>】</a:t>
            </a:r>
            <a:r>
              <a:rPr lang="ja-JP" altLang="en-US" sz="1600" dirty="0"/>
              <a:t>ボタンを</a:t>
            </a:r>
            <a:r>
              <a:rPr lang="ja-JP" altLang="en-US" sz="1600" dirty="0" smtClean="0"/>
              <a:t>押下します</a:t>
            </a:r>
            <a:endParaRPr kumimoji="1" lang="ja-JP" altLang="en-US" sz="1600" dirty="0" smtClean="0">
              <a:latin typeface="+mn-ea"/>
            </a:endParaRPr>
          </a:p>
        </p:txBody>
      </p:sp>
      <p:sp>
        <p:nvSpPr>
          <p:cNvPr id="26" name="角丸四角形 25"/>
          <p:cNvSpPr/>
          <p:nvPr/>
        </p:nvSpPr>
        <p:spPr bwMode="auto">
          <a:xfrm>
            <a:off x="1343472" y="3625752"/>
            <a:ext cx="504056" cy="1632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2854991" y="5229200"/>
            <a:ext cx="6480720"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これで</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パイプラインが構築されました。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チュートリアルを実践して</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パイプラインを体験してみましょう！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683703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4.</a:t>
            </a:r>
            <a:r>
              <a:rPr lang="ja-JP" altLang="en-US" dirty="0" smtClean="0"/>
              <a:t> チュートリアル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en-US" altLang="ja-JP" dirty="0" smtClean="0"/>
              <a:t>CI/CD</a:t>
            </a:r>
            <a:r>
              <a:rPr kumimoji="1" lang="ja-JP" altLang="en-US" dirty="0" smtClean="0"/>
              <a:t>ワークフローを体験してみましょう。</a:t>
            </a:r>
            <a:endParaRPr kumimoji="1" lang="ja-JP" altLang="en-US" dirty="0"/>
          </a:p>
        </p:txBody>
      </p:sp>
    </p:spTree>
    <p:extLst>
      <p:ext uri="{BB962C8B-B14F-4D97-AF65-F5344CB8AC3E}">
        <p14:creationId xmlns:p14="http://schemas.microsoft.com/office/powerpoint/2010/main" val="1372511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1.</a:t>
            </a:r>
            <a:r>
              <a:rPr kumimoji="1" lang="ja-JP" altLang="en-US" dirty="0" smtClean="0"/>
              <a:t> はじめに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4241673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CI/CD</a:t>
            </a:r>
            <a:r>
              <a:rPr lang="ja-JP" altLang="en-US" dirty="0" smtClean="0"/>
              <a:t>開発シナリオ</a:t>
            </a:r>
            <a:endParaRPr lang="en-US" altLang="ja-JP" dirty="0"/>
          </a:p>
          <a:p>
            <a:pPr marL="0" indent="0">
              <a:buNone/>
            </a:pPr>
            <a:r>
              <a:rPr lang="ja-JP" altLang="en-US" sz="1600" dirty="0" smtClean="0"/>
              <a:t>   チュートリアルでは以下のシナリオに沿って、</a:t>
            </a:r>
            <a:r>
              <a:rPr lang="en-US" altLang="ja-JP" sz="1600" dirty="0" smtClean="0"/>
              <a:t>CI/CD</a:t>
            </a:r>
            <a:r>
              <a:rPr lang="ja-JP" altLang="en-US" sz="1600" dirty="0" smtClean="0"/>
              <a:t>ワークフローの手順を実施していきます。</a:t>
            </a:r>
            <a:endParaRPr lang="en-US" altLang="ja-JP" sz="1600" dirty="0" smtClean="0"/>
          </a:p>
          <a:p>
            <a:pPr marL="0" indent="0">
              <a:buNone/>
            </a:pPr>
            <a:r>
              <a:rPr lang="ja-JP" altLang="en-US" sz="1600" dirty="0"/>
              <a:t> </a:t>
            </a:r>
            <a:r>
              <a:rPr lang="ja-JP" altLang="en-US" sz="1600" dirty="0" smtClean="0"/>
              <a:t>  本</a:t>
            </a:r>
            <a:r>
              <a:rPr lang="en-US" altLang="ja-JP" sz="1600" dirty="0" err="1" smtClean="0"/>
              <a:t>QuickStart</a:t>
            </a:r>
            <a:r>
              <a:rPr lang="ja-JP" altLang="en-US" sz="1600" dirty="0" smtClean="0"/>
              <a:t>で作成する</a:t>
            </a:r>
            <a:r>
              <a:rPr lang="en-US" altLang="ja-JP" sz="1600" dirty="0" smtClean="0"/>
              <a:t>EC</a:t>
            </a:r>
            <a:r>
              <a:rPr lang="ja-JP" altLang="en-US" sz="1600" dirty="0" smtClean="0"/>
              <a:t>サイトは、サンプルアプリケーションを用いて実施していきます。</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180000" lvl="1" indent="0">
              <a:buNone/>
            </a:pPr>
            <a:endParaRPr lang="en-US" altLang="ja-JP" dirty="0" smtClean="0"/>
          </a:p>
          <a:p>
            <a:pPr marL="180000" lvl="1" indent="0">
              <a:buNone/>
            </a:pPr>
            <a:endParaRPr lang="en-US" altLang="ja-JP" dirty="0" smtClean="0"/>
          </a:p>
          <a:p>
            <a:pPr lvl="1"/>
            <a:endParaRPr lang="en-US" altLang="ja-JP" dirty="0"/>
          </a:p>
          <a:p>
            <a:pPr marL="0" indent="0">
              <a:buNone/>
            </a:pPr>
            <a:endParaRPr lang="en-US" altLang="ja-JP" dirty="0"/>
          </a:p>
          <a:p>
            <a:pPr marL="180000" lvl="1" indent="0">
              <a:buNone/>
            </a:pPr>
            <a:endParaRPr lang="en-US" altLang="ja-JP" dirty="0"/>
          </a:p>
        </p:txBody>
      </p:sp>
      <p:sp>
        <p:nvSpPr>
          <p:cNvPr id="61" name="角丸四角形吹き出し 60"/>
          <p:cNvSpPr/>
          <p:nvPr/>
        </p:nvSpPr>
        <p:spPr bwMode="auto">
          <a:xfrm>
            <a:off x="9053740" y="5069803"/>
            <a:ext cx="2897612" cy="1167509"/>
          </a:xfrm>
          <a:prstGeom prst="wedgeRoundRectCallout">
            <a:avLst>
              <a:gd name="adj1" fmla="val -64023"/>
              <a:gd name="adj2" fmla="val -75727"/>
              <a:gd name="adj3" fmla="val 16667"/>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r>
              <a:rPr kumimoji="1" lang="ja-JP" altLang="en-US" sz="900" dirty="0" smtClean="0">
                <a:latin typeface="+mn-ea"/>
              </a:rPr>
              <a:t>　</a:t>
            </a:r>
            <a:r>
              <a:rPr kumimoji="1" lang="en-US" altLang="ja-JP" sz="900" dirty="0" smtClean="0">
                <a:latin typeface="+mn-ea"/>
              </a:rPr>
              <a:t>CICD</a:t>
            </a:r>
            <a:r>
              <a:rPr kumimoji="1" lang="ja-JP" altLang="en-US" sz="900" dirty="0" smtClean="0">
                <a:latin typeface="+mn-ea"/>
              </a:rPr>
              <a:t>環境を準備したり大変だなぁ</a:t>
            </a:r>
            <a:r>
              <a:rPr lang="en-US" altLang="ja-JP" sz="900" dirty="0">
                <a:latin typeface="+mn-ea"/>
              </a:rPr>
              <a:t>…</a:t>
            </a:r>
            <a:endParaRPr kumimoji="1" lang="en-US" altLang="ja-JP" sz="900" dirty="0" smtClean="0">
              <a:latin typeface="+mn-ea"/>
            </a:endParaRPr>
          </a:p>
          <a:p>
            <a:r>
              <a:rPr lang="ja-JP" altLang="en-US" sz="900" dirty="0" smtClean="0">
                <a:latin typeface="+mn-ea"/>
              </a:rPr>
              <a:t>　何かないかなぁ</a:t>
            </a:r>
            <a:r>
              <a:rPr lang="en-US" altLang="ja-JP" sz="900" dirty="0" smtClean="0">
                <a:latin typeface="+mn-ea"/>
              </a:rPr>
              <a:t>…</a:t>
            </a:r>
          </a:p>
          <a:p>
            <a:r>
              <a:rPr kumimoji="1" lang="ja-JP" altLang="en-US" sz="900" dirty="0" smtClean="0">
                <a:latin typeface="+mn-ea"/>
              </a:rPr>
              <a:t>　</a:t>
            </a:r>
            <a:r>
              <a:rPr kumimoji="1" lang="en-US" altLang="ja-JP" sz="900" dirty="0" smtClean="0">
                <a:latin typeface="+mn-ea"/>
              </a:rPr>
              <a:t>EPOCH</a:t>
            </a:r>
            <a:r>
              <a:rPr kumimoji="1" lang="ja-JP" altLang="en-US" sz="900" dirty="0" err="1" smtClean="0">
                <a:latin typeface="+mn-ea"/>
              </a:rPr>
              <a:t>って</a:t>
            </a:r>
            <a:r>
              <a:rPr kumimoji="1" lang="en-US" altLang="ja-JP" sz="900" dirty="0" smtClean="0">
                <a:latin typeface="+mn-ea"/>
              </a:rPr>
              <a:t>CICD</a:t>
            </a:r>
            <a:r>
              <a:rPr kumimoji="1" lang="ja-JP" altLang="en-US" sz="900" dirty="0" smtClean="0">
                <a:latin typeface="+mn-ea"/>
              </a:rPr>
              <a:t>回せるんだ</a:t>
            </a:r>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ja-JP" altLang="en-US" b="1" dirty="0">
                <a:solidFill>
                  <a:prstClr val="white"/>
                </a:solidFill>
                <a:latin typeface="Meiryo UI" panose="020B0604030504040204" pitchFamily="50" charset="-128"/>
                <a:ea typeface="Meiryo UI" panose="020B0604030504040204" pitchFamily="50" charset="-128"/>
              </a:rPr>
              <a:t>チュートリアル</a:t>
            </a:r>
            <a:r>
              <a:rPr kumimoji="0" lang="ja-JP" altLang="en-US" b="1" dirty="0" smtClean="0">
                <a:solidFill>
                  <a:prstClr val="white"/>
                </a:solidFill>
                <a:latin typeface="Meiryo UI" panose="020B0604030504040204" pitchFamily="50" charset="-128"/>
                <a:ea typeface="Meiryo UI" panose="020B0604030504040204" pitchFamily="50" charset="-128"/>
              </a:rPr>
              <a:t>の概要</a:t>
            </a:r>
            <a:r>
              <a:rPr kumimoji="0" lang="en-US" altLang="ja-JP" b="1" dirty="0" smtClean="0">
                <a:solidFill>
                  <a:prstClr val="white"/>
                </a:solidFill>
                <a:latin typeface="Meiryo UI" panose="020B0604030504040204" pitchFamily="50" charset="-128"/>
                <a:ea typeface="Meiryo UI" panose="020B0604030504040204" pitchFamily="50" charset="-128"/>
              </a:rPr>
              <a:t>(1/2)</a:t>
            </a:r>
            <a:endParaRPr kumimoji="1" lang="ja-JP" altLang="en-US" dirty="0"/>
          </a:p>
        </p:txBody>
      </p:sp>
      <p:sp>
        <p:nvSpPr>
          <p:cNvPr id="2" name="角丸四角形吹き出し 1"/>
          <p:cNvSpPr/>
          <p:nvPr/>
        </p:nvSpPr>
        <p:spPr bwMode="auto">
          <a:xfrm>
            <a:off x="3316531" y="2128779"/>
            <a:ext cx="2376264" cy="538143"/>
          </a:xfrm>
          <a:prstGeom prst="wedgeRoundRectCallout">
            <a:avLst>
              <a:gd name="adj1" fmla="val -59612"/>
              <a:gd name="adj2" fmla="val 8780"/>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国内外向けの</a:t>
            </a:r>
            <a:r>
              <a:rPr kumimoji="1" lang="en-US" altLang="ja-JP" sz="1200" b="1" dirty="0" smtClean="0">
                <a:latin typeface="+mn-ea"/>
              </a:rPr>
              <a:t>T</a:t>
            </a:r>
            <a:r>
              <a:rPr kumimoji="1" lang="ja-JP" altLang="en-US" sz="1200" b="1" dirty="0" smtClean="0">
                <a:latin typeface="+mn-ea"/>
              </a:rPr>
              <a:t>シャツ販売の</a:t>
            </a:r>
            <a:endParaRPr kumimoji="1" lang="en-US" altLang="ja-JP" sz="1200" b="1" dirty="0" smtClean="0">
              <a:latin typeface="+mn-ea"/>
            </a:endParaRPr>
          </a:p>
          <a:p>
            <a:r>
              <a:rPr lang="en-US" altLang="ja-JP" sz="1200" b="1" dirty="0" smtClean="0">
                <a:latin typeface="+mn-ea"/>
              </a:rPr>
              <a:t>EC</a:t>
            </a:r>
            <a:r>
              <a:rPr lang="ja-JP" altLang="en-US" sz="1200" b="1" dirty="0" smtClean="0">
                <a:latin typeface="+mn-ea"/>
              </a:rPr>
              <a:t>サイトを作ってくれないか</a:t>
            </a:r>
            <a:endParaRPr kumimoji="1" lang="ja-JP" altLang="en-US" sz="1200" b="1" dirty="0" smtClean="0">
              <a:latin typeface="+mn-ea"/>
            </a:endParaRPr>
          </a:p>
        </p:txBody>
      </p:sp>
      <p:sp>
        <p:nvSpPr>
          <p:cNvPr id="35" name="角丸四角形吹き出し 34"/>
          <p:cNvSpPr/>
          <p:nvPr/>
        </p:nvSpPr>
        <p:spPr bwMode="auto">
          <a:xfrm>
            <a:off x="6135035" y="2590331"/>
            <a:ext cx="155425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かしこまりました！</a:t>
            </a:r>
          </a:p>
        </p:txBody>
      </p:sp>
      <p:grpSp>
        <p:nvGrpSpPr>
          <p:cNvPr id="4" name="グループ化 3"/>
          <p:cNvGrpSpPr/>
          <p:nvPr/>
        </p:nvGrpSpPr>
        <p:grpSpPr>
          <a:xfrm>
            <a:off x="7910855" y="2592768"/>
            <a:ext cx="726593" cy="786514"/>
            <a:chOff x="8793835" y="3452206"/>
            <a:chExt cx="1003145" cy="1162811"/>
          </a:xfrm>
        </p:grpSpPr>
        <p:sp>
          <p:nvSpPr>
            <p:cNvPr id="31" name="フリーフォーム 30"/>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6" name="テキスト ボックス 35"/>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pic>
        <p:nvPicPr>
          <p:cNvPr id="38" name="図 37"/>
          <p:cNvPicPr>
            <a:picLocks noChangeAspect="1"/>
          </p:cNvPicPr>
          <p:nvPr/>
        </p:nvPicPr>
        <p:blipFill>
          <a:blip r:embed="rId3"/>
          <a:stretch>
            <a:fillRect/>
          </a:stretch>
        </p:blipFill>
        <p:spPr>
          <a:xfrm>
            <a:off x="4189266" y="5248786"/>
            <a:ext cx="1510219" cy="1209373"/>
          </a:xfrm>
          <a:prstGeom prst="rect">
            <a:avLst/>
          </a:prstGeom>
          <a:ln w="12700">
            <a:solidFill>
              <a:schemeClr val="tx1"/>
            </a:solidFill>
          </a:ln>
        </p:spPr>
      </p:pic>
      <p:sp>
        <p:nvSpPr>
          <p:cNvPr id="39" name="右矢印 38"/>
          <p:cNvSpPr/>
          <p:nvPr/>
        </p:nvSpPr>
        <p:spPr bwMode="auto">
          <a:xfrm rot="5400000">
            <a:off x="5638507" y="4665558"/>
            <a:ext cx="394452" cy="598603"/>
          </a:xfrm>
          <a:prstGeom prst="rightArrow">
            <a:avLst/>
          </a:prstGeom>
          <a:solidFill>
            <a:schemeClr val="accent2">
              <a:lumMod val="20000"/>
              <a:lumOff val="80000"/>
            </a:schemeClr>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 name="テキスト ボックス 6"/>
          <p:cNvSpPr txBox="1"/>
          <p:nvPr/>
        </p:nvSpPr>
        <p:spPr>
          <a:xfrm>
            <a:off x="3932748" y="4446482"/>
            <a:ext cx="3756540" cy="307777"/>
          </a:xfrm>
          <a:prstGeom prst="rect">
            <a:avLst/>
          </a:prstGeom>
          <a:noFill/>
        </p:spPr>
        <p:txBody>
          <a:bodyPr wrap="square" rtlCol="0">
            <a:spAutoFit/>
          </a:bodyPr>
          <a:lstStyle/>
          <a:p>
            <a:pPr algn="ctr"/>
            <a:r>
              <a:rPr kumimoji="1" lang="en-US" altLang="ja-JP" sz="1400" dirty="0" smtClean="0"/>
              <a:t>1</a:t>
            </a:r>
            <a:r>
              <a:rPr kumimoji="1" lang="ja-JP" altLang="en-US" sz="1400" dirty="0" smtClean="0"/>
              <a:t>回目の</a:t>
            </a:r>
            <a:r>
              <a:rPr kumimoji="1" lang="en-US" altLang="ja-JP" sz="1400" dirty="0" smtClean="0"/>
              <a:t>CI/CD</a:t>
            </a:r>
            <a:r>
              <a:rPr kumimoji="1" lang="ja-JP" altLang="en-US" sz="1400" dirty="0" smtClean="0"/>
              <a:t>ワークフロー手順を実施</a:t>
            </a:r>
            <a:endParaRPr kumimoji="1" lang="ja-JP" altLang="en-US" sz="1400" dirty="0"/>
          </a:p>
        </p:txBody>
      </p:sp>
      <p:grpSp>
        <p:nvGrpSpPr>
          <p:cNvPr id="9" name="グループ化 8"/>
          <p:cNvGrpSpPr/>
          <p:nvPr/>
        </p:nvGrpSpPr>
        <p:grpSpPr>
          <a:xfrm>
            <a:off x="2275464" y="2015970"/>
            <a:ext cx="758529" cy="813636"/>
            <a:chOff x="272617" y="1892914"/>
            <a:chExt cx="1048692" cy="1169469"/>
          </a:xfrm>
        </p:grpSpPr>
        <p:pic>
          <p:nvPicPr>
            <p:cNvPr id="1026"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54" name="テキスト ボックス 53"/>
          <p:cNvSpPr txBox="1"/>
          <p:nvPr/>
        </p:nvSpPr>
        <p:spPr>
          <a:xfrm>
            <a:off x="335360" y="5229200"/>
            <a:ext cx="2911708" cy="430887"/>
          </a:xfrm>
          <a:prstGeom prst="rect">
            <a:avLst/>
          </a:prstGeom>
          <a:solidFill>
            <a:schemeClr val="accent3">
              <a:lumMod val="10000"/>
              <a:lumOff val="90000"/>
            </a:schemeClr>
          </a:solidFill>
        </p:spPr>
        <p:txBody>
          <a:bodyPr wrap="square" rtlCol="0">
            <a:spAutoFit/>
          </a:bodyPr>
          <a:lstStyle/>
          <a:p>
            <a:r>
              <a:rPr kumimoji="1" lang="ja-JP" altLang="en-US" sz="1100" b="1" dirty="0" smtClean="0"/>
              <a:t>表示価格が、日本円</a:t>
            </a:r>
            <a:r>
              <a:rPr kumimoji="1" lang="en-US" altLang="ja-JP" sz="1100" b="1" dirty="0" smtClean="0"/>
              <a:t>(YEN</a:t>
            </a:r>
            <a:r>
              <a:rPr lang="en-US" altLang="ja-JP" sz="1100" b="1" dirty="0" smtClean="0"/>
              <a:t>), </a:t>
            </a:r>
            <a:r>
              <a:rPr lang="ja-JP" altLang="en-US" sz="1100" b="1" dirty="0" smtClean="0"/>
              <a:t>米ドル</a:t>
            </a:r>
            <a:r>
              <a:rPr lang="en-US" altLang="ja-JP" sz="1100" b="1" dirty="0" smtClean="0"/>
              <a:t>(USD)</a:t>
            </a:r>
          </a:p>
          <a:p>
            <a:r>
              <a:rPr lang="ja-JP" altLang="en-US" sz="1100" b="1" dirty="0" smtClean="0"/>
              <a:t>に対応した</a:t>
            </a:r>
            <a:r>
              <a:rPr lang="en-US" altLang="ja-JP" sz="1100" b="1" dirty="0" smtClean="0"/>
              <a:t>EC</a:t>
            </a:r>
            <a:r>
              <a:rPr lang="ja-JP" altLang="en-US" sz="1100" b="1" dirty="0" smtClean="0"/>
              <a:t>サイトを作成</a:t>
            </a:r>
            <a:endParaRPr kumimoji="1" lang="ja-JP" altLang="en-US" sz="1100" b="1" dirty="0"/>
          </a:p>
        </p:txBody>
      </p:sp>
      <p:sp>
        <p:nvSpPr>
          <p:cNvPr id="56" name="テキスト ボックス 55"/>
          <p:cNvSpPr txBox="1"/>
          <p:nvPr/>
        </p:nvSpPr>
        <p:spPr>
          <a:xfrm>
            <a:off x="328355" y="2015970"/>
            <a:ext cx="1877783" cy="430887"/>
          </a:xfrm>
          <a:prstGeom prst="rect">
            <a:avLst/>
          </a:prstGeom>
          <a:solidFill>
            <a:schemeClr val="accent3">
              <a:lumMod val="10000"/>
              <a:lumOff val="90000"/>
            </a:schemeClr>
          </a:solidFill>
        </p:spPr>
        <p:txBody>
          <a:bodyPr wrap="square" rtlCol="0">
            <a:spAutoFit/>
          </a:bodyPr>
          <a:lstStyle/>
          <a:p>
            <a:r>
              <a:rPr lang="ja-JP" altLang="en-US" sz="1100" b="1" dirty="0" smtClean="0"/>
              <a:t>依頼</a:t>
            </a:r>
            <a:r>
              <a:rPr lang="ja-JP" altLang="en-US" sz="1100" b="1" dirty="0"/>
              <a:t>主</a:t>
            </a:r>
            <a:r>
              <a:rPr lang="ja-JP" altLang="en-US" sz="1100" b="1" dirty="0" smtClean="0"/>
              <a:t>からの要望で</a:t>
            </a:r>
            <a:endParaRPr lang="en-US" altLang="ja-JP" sz="1100" b="1" dirty="0" smtClean="0"/>
          </a:p>
          <a:p>
            <a:r>
              <a:rPr kumimoji="1" lang="en-US" altLang="ja-JP" sz="1100" b="1" dirty="0" smtClean="0"/>
              <a:t>EC</a:t>
            </a:r>
            <a:r>
              <a:rPr kumimoji="1" lang="ja-JP" altLang="en-US" sz="1100" b="1" dirty="0" smtClean="0"/>
              <a:t>サイトのアプリを開発</a:t>
            </a:r>
            <a:endParaRPr kumimoji="1" lang="ja-JP" altLang="en-US" sz="1100" b="1" dirty="0"/>
          </a:p>
        </p:txBody>
      </p:sp>
      <p:grpSp>
        <p:nvGrpSpPr>
          <p:cNvPr id="25" name="グループ化 24"/>
          <p:cNvGrpSpPr/>
          <p:nvPr/>
        </p:nvGrpSpPr>
        <p:grpSpPr>
          <a:xfrm>
            <a:off x="7885041" y="4280032"/>
            <a:ext cx="726593" cy="786514"/>
            <a:chOff x="8793835" y="3452206"/>
            <a:chExt cx="1003145" cy="1162811"/>
          </a:xfrm>
        </p:grpSpPr>
        <p:sp>
          <p:nvSpPr>
            <p:cNvPr id="26" name="フリーフォーム 25"/>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27" name="テキスト ボックス 26"/>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28" name="角丸四角形吹き出し 27"/>
          <p:cNvSpPr/>
          <p:nvPr/>
        </p:nvSpPr>
        <p:spPr bwMode="auto">
          <a:xfrm>
            <a:off x="3326146" y="2903209"/>
            <a:ext cx="2502219" cy="538143"/>
          </a:xfrm>
          <a:prstGeom prst="wedgeRoundRectCallout">
            <a:avLst>
              <a:gd name="adj1" fmla="val -59612"/>
              <a:gd name="adj2" fmla="val 8780"/>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クラウドネイティブで</a:t>
            </a:r>
            <a:r>
              <a:rPr kumimoji="1" lang="en-US" altLang="ja-JP" sz="1200" b="1" dirty="0" smtClean="0">
                <a:latin typeface="+mn-ea"/>
              </a:rPr>
              <a:t>CI</a:t>
            </a:r>
            <a:r>
              <a:rPr lang="en-US" altLang="ja-JP" sz="1200" b="1" dirty="0" smtClean="0">
                <a:latin typeface="+mn-ea"/>
              </a:rPr>
              <a:t>/CD</a:t>
            </a:r>
            <a:r>
              <a:rPr lang="ja-JP" altLang="en-US" sz="1200" b="1" dirty="0" smtClean="0">
                <a:latin typeface="+mn-ea"/>
              </a:rPr>
              <a:t>を</a:t>
            </a:r>
            <a:endParaRPr lang="en-US" altLang="ja-JP" sz="1200" b="1" dirty="0" smtClean="0">
              <a:latin typeface="+mn-ea"/>
            </a:endParaRPr>
          </a:p>
          <a:p>
            <a:r>
              <a:rPr kumimoji="1" lang="ja-JP" altLang="en-US" sz="1200" b="1" dirty="0">
                <a:latin typeface="+mn-ea"/>
              </a:rPr>
              <a:t>回</a:t>
            </a:r>
            <a:r>
              <a:rPr kumimoji="1" lang="ja-JP" altLang="en-US" sz="1200" b="1" dirty="0" smtClean="0">
                <a:latin typeface="+mn-ea"/>
              </a:rPr>
              <a:t>せるよう</a:t>
            </a:r>
            <a:r>
              <a:rPr kumimoji="1" lang="ja-JP" altLang="en-US" sz="1200" b="1" dirty="0">
                <a:latin typeface="+mn-ea"/>
              </a:rPr>
              <a:t>な</a:t>
            </a:r>
            <a:r>
              <a:rPr kumimoji="1" lang="ja-JP" altLang="en-US" sz="1200" b="1" dirty="0" smtClean="0">
                <a:latin typeface="+mn-ea"/>
              </a:rPr>
              <a:t>システム</a:t>
            </a:r>
            <a:r>
              <a:rPr lang="ja-JP" altLang="en-US" sz="1200" b="1" dirty="0" smtClean="0">
                <a:latin typeface="+mn-ea"/>
              </a:rPr>
              <a:t>でお願いね</a:t>
            </a:r>
            <a:endParaRPr kumimoji="1" lang="ja-JP" altLang="en-US" sz="1200" b="1" dirty="0" smtClean="0">
              <a:latin typeface="+mn-ea"/>
            </a:endParaRPr>
          </a:p>
        </p:txBody>
      </p:sp>
      <p:grpSp>
        <p:nvGrpSpPr>
          <p:cNvPr id="29" name="グループ化 28"/>
          <p:cNvGrpSpPr/>
          <p:nvPr/>
        </p:nvGrpSpPr>
        <p:grpSpPr>
          <a:xfrm>
            <a:off x="2285080" y="2790400"/>
            <a:ext cx="758529" cy="813636"/>
            <a:chOff x="272617" y="1892914"/>
            <a:chExt cx="1048692" cy="1169469"/>
          </a:xfrm>
        </p:grpSpPr>
        <p:pic>
          <p:nvPicPr>
            <p:cNvPr id="30"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33" name="角丸四角形吹き出し 32"/>
          <p:cNvSpPr/>
          <p:nvPr/>
        </p:nvSpPr>
        <p:spPr bwMode="auto">
          <a:xfrm>
            <a:off x="6270470" y="3376678"/>
            <a:ext cx="140430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やってみます</a:t>
            </a:r>
            <a:r>
              <a:rPr lang="en-US" altLang="ja-JP" sz="1200" b="1" dirty="0" smtClean="0">
                <a:latin typeface="+mn-ea"/>
              </a:rPr>
              <a:t>…</a:t>
            </a:r>
            <a:r>
              <a:rPr lang="ja-JP" altLang="en-US" sz="1200" b="1" dirty="0" err="1" smtClean="0">
                <a:latin typeface="+mn-ea"/>
              </a:rPr>
              <a:t>。</a:t>
            </a:r>
            <a:endParaRPr kumimoji="1" lang="ja-JP" altLang="en-US" sz="1200" b="1" dirty="0" smtClean="0">
              <a:latin typeface="+mn-ea"/>
            </a:endParaRPr>
          </a:p>
        </p:txBody>
      </p:sp>
      <p:grpSp>
        <p:nvGrpSpPr>
          <p:cNvPr id="34" name="グループ化 33"/>
          <p:cNvGrpSpPr/>
          <p:nvPr/>
        </p:nvGrpSpPr>
        <p:grpSpPr>
          <a:xfrm>
            <a:off x="7896340" y="3379115"/>
            <a:ext cx="726593" cy="786514"/>
            <a:chOff x="8793835" y="3452206"/>
            <a:chExt cx="1003145" cy="1162811"/>
          </a:xfrm>
        </p:grpSpPr>
        <p:sp>
          <p:nvSpPr>
            <p:cNvPr id="37" name="フリーフォーム 36"/>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0" name="テキスト ボックス 39"/>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grpSp>
        <p:nvGrpSpPr>
          <p:cNvPr id="41" name="グループ化 40"/>
          <p:cNvGrpSpPr/>
          <p:nvPr/>
        </p:nvGrpSpPr>
        <p:grpSpPr>
          <a:xfrm>
            <a:off x="7873742" y="5764192"/>
            <a:ext cx="726593" cy="786514"/>
            <a:chOff x="8793835" y="3452206"/>
            <a:chExt cx="1003145" cy="1162811"/>
          </a:xfrm>
        </p:grpSpPr>
        <p:sp>
          <p:nvSpPr>
            <p:cNvPr id="42" name="フリーフォーム 41"/>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4" name="テキスト ボックス 43"/>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45" name="角丸四角形吹き出し 44"/>
          <p:cNvSpPr/>
          <p:nvPr/>
        </p:nvSpPr>
        <p:spPr bwMode="auto">
          <a:xfrm>
            <a:off x="6528048" y="5736454"/>
            <a:ext cx="1146724" cy="332644"/>
          </a:xfrm>
          <a:prstGeom prst="wedgeRoundRectCallout">
            <a:avLst>
              <a:gd name="adj1" fmla="val 66745"/>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できました</a:t>
            </a:r>
            <a:r>
              <a:rPr kumimoji="1" lang="ja-JP" altLang="en-US" sz="1200" b="1" dirty="0" smtClean="0">
                <a:latin typeface="+mn-ea"/>
              </a:rPr>
              <a:t>！</a:t>
            </a:r>
          </a:p>
        </p:txBody>
      </p:sp>
      <p:sp>
        <p:nvSpPr>
          <p:cNvPr id="5" name="雲形吹き出し 4"/>
          <p:cNvSpPr/>
          <p:nvPr/>
        </p:nvSpPr>
        <p:spPr bwMode="auto">
          <a:xfrm>
            <a:off x="9053739" y="2829606"/>
            <a:ext cx="2994922" cy="2111562"/>
          </a:xfrm>
          <a:prstGeom prst="cloudCallout">
            <a:avLst>
              <a:gd name="adj1" fmla="val -61196"/>
              <a:gd name="adj2" fmla="val 27773"/>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9" name="テキスト ボックス 48"/>
          <p:cNvSpPr txBox="1"/>
          <p:nvPr/>
        </p:nvSpPr>
        <p:spPr>
          <a:xfrm>
            <a:off x="9331755" y="3966996"/>
            <a:ext cx="2092837" cy="507831"/>
          </a:xfrm>
          <a:prstGeom prst="rect">
            <a:avLst/>
          </a:prstGeom>
          <a:noFill/>
        </p:spPr>
        <p:txBody>
          <a:bodyPr wrap="square" rtlCol="0">
            <a:spAutoFit/>
          </a:bodyPr>
          <a:lstStyle/>
          <a:p>
            <a:r>
              <a:rPr kumimoji="1" lang="ja-JP" altLang="en-US" sz="900" dirty="0" smtClean="0"/>
              <a:t>画面</a:t>
            </a:r>
            <a:r>
              <a:rPr kumimoji="1" lang="en-US" altLang="ja-JP" sz="900" dirty="0" smtClean="0"/>
              <a:t>(UI)</a:t>
            </a:r>
            <a:r>
              <a:rPr kumimoji="1" lang="ja-JP" altLang="en-US" sz="900" dirty="0" smtClean="0"/>
              <a:t>の</a:t>
            </a:r>
            <a:r>
              <a:rPr kumimoji="1" lang="en-US" altLang="ja-JP" sz="900" dirty="0" smtClean="0"/>
              <a:t>Pod</a:t>
            </a:r>
            <a:r>
              <a:rPr kumimoji="1" lang="ja-JP" altLang="en-US" sz="900" dirty="0" smtClean="0"/>
              <a:t>とバックエンド</a:t>
            </a:r>
            <a:r>
              <a:rPr kumimoji="1" lang="en-US" altLang="ja-JP" sz="900" dirty="0" smtClean="0"/>
              <a:t>(API)</a:t>
            </a:r>
            <a:r>
              <a:rPr kumimoji="1" lang="ja-JP" altLang="en-US" sz="900" dirty="0" smtClean="0"/>
              <a:t>の</a:t>
            </a:r>
            <a:r>
              <a:rPr kumimoji="1" lang="en-US" altLang="ja-JP" sz="900" dirty="0" smtClean="0"/>
              <a:t>Pod</a:t>
            </a:r>
            <a:r>
              <a:rPr kumimoji="1" lang="ja-JP" altLang="en-US" sz="900" dirty="0" smtClean="0"/>
              <a:t>を建てて、</a:t>
            </a:r>
            <a:r>
              <a:rPr kumimoji="1" lang="en-US" altLang="ja-JP" sz="900" dirty="0" smtClean="0"/>
              <a:t>staging</a:t>
            </a:r>
            <a:r>
              <a:rPr kumimoji="1" lang="ja-JP" altLang="en-US" sz="900" dirty="0" smtClean="0"/>
              <a:t>環境と</a:t>
            </a:r>
            <a:r>
              <a:rPr kumimoji="1" lang="en-US" altLang="ja-JP" sz="900" dirty="0" smtClean="0"/>
              <a:t>production</a:t>
            </a:r>
            <a:r>
              <a:rPr kumimoji="1" lang="ja-JP" altLang="en-US" sz="900" dirty="0" smtClean="0"/>
              <a:t>環境の</a:t>
            </a:r>
            <a:r>
              <a:rPr kumimoji="1" lang="en-US" altLang="ja-JP" sz="900" dirty="0" smtClean="0"/>
              <a:t>2</a:t>
            </a:r>
            <a:r>
              <a:rPr kumimoji="1" lang="ja-JP" altLang="en-US" sz="900" dirty="0" smtClean="0"/>
              <a:t>系統用意かな</a:t>
            </a:r>
            <a:endParaRPr kumimoji="1" lang="en-US" altLang="ja-JP" sz="900" dirty="0" smtClean="0"/>
          </a:p>
        </p:txBody>
      </p:sp>
      <p:sp>
        <p:nvSpPr>
          <p:cNvPr id="53" name="テキスト ボックス 52"/>
          <p:cNvSpPr txBox="1"/>
          <p:nvPr/>
        </p:nvSpPr>
        <p:spPr>
          <a:xfrm>
            <a:off x="9331755" y="3250093"/>
            <a:ext cx="2691483" cy="830997"/>
          </a:xfrm>
          <a:prstGeom prst="rect">
            <a:avLst/>
          </a:prstGeom>
          <a:noFill/>
        </p:spPr>
        <p:txBody>
          <a:bodyPr wrap="square" rtlCol="0">
            <a:spAutoFit/>
          </a:bodyPr>
          <a:lstStyle/>
          <a:p>
            <a:r>
              <a:rPr kumimoji="1" lang="en-US" altLang="ja-JP" sz="800" dirty="0" err="1" smtClean="0"/>
              <a:t>kubernetes</a:t>
            </a:r>
            <a:r>
              <a:rPr kumimoji="1" lang="ja-JP" altLang="en-US" sz="800" dirty="0" err="1" smtClean="0"/>
              <a:t>での</a:t>
            </a:r>
            <a:r>
              <a:rPr kumimoji="1" lang="ja-JP" altLang="en-US" sz="800" dirty="0" smtClean="0"/>
              <a:t>コンテナオーケストレーションで</a:t>
            </a:r>
            <a:endParaRPr kumimoji="1" lang="en-US" altLang="ja-JP" sz="800" dirty="0" smtClean="0"/>
          </a:p>
          <a:p>
            <a:r>
              <a:rPr lang="ja-JP" altLang="en-US" sz="800" dirty="0" smtClean="0"/>
              <a:t>構成して、</a:t>
            </a:r>
            <a:r>
              <a:rPr lang="en-US" altLang="ja-JP" sz="800" dirty="0" smtClean="0"/>
              <a:t>CI/CD</a:t>
            </a:r>
            <a:r>
              <a:rPr lang="ja-JP" altLang="en-US" sz="800" dirty="0" smtClean="0"/>
              <a:t>を回すためにパイプラインを準備して、</a:t>
            </a:r>
            <a:r>
              <a:rPr kumimoji="1" lang="ja-JP" altLang="en-US" sz="800" dirty="0" smtClean="0"/>
              <a:t>トリガー設定が必要でそのためには通信がこうしてああして、</a:t>
            </a:r>
            <a:r>
              <a:rPr kumimoji="1" lang="en-US" altLang="ja-JP" sz="800" dirty="0" smtClean="0"/>
              <a:t>CD</a:t>
            </a:r>
            <a:r>
              <a:rPr kumimoji="1" lang="ja-JP" altLang="en-US" sz="800" dirty="0" smtClean="0"/>
              <a:t>はシステム不停止の方式</a:t>
            </a:r>
            <a:r>
              <a:rPr lang="ja-JP" altLang="en-US" sz="800" dirty="0" smtClean="0"/>
              <a:t>にしたいけどどのパターンか検討しないと</a:t>
            </a:r>
            <a:r>
              <a:rPr lang="ja-JP" altLang="en-US" sz="800" dirty="0" err="1" smtClean="0"/>
              <a:t>、、、</a:t>
            </a:r>
            <a:endParaRPr kumimoji="1" lang="en-US" altLang="ja-JP" sz="800" dirty="0" smtClean="0"/>
          </a:p>
          <a:p>
            <a:endParaRPr kumimoji="1" lang="ja-JP" altLang="en-US" sz="800" dirty="0"/>
          </a:p>
        </p:txBody>
      </p:sp>
      <p:sp>
        <p:nvSpPr>
          <p:cNvPr id="10" name="テキスト ボックス 9"/>
          <p:cNvSpPr txBox="1"/>
          <p:nvPr/>
        </p:nvSpPr>
        <p:spPr>
          <a:xfrm>
            <a:off x="9081005" y="5699766"/>
            <a:ext cx="2940390" cy="369332"/>
          </a:xfrm>
          <a:prstGeom prst="rect">
            <a:avLst/>
          </a:prstGeom>
          <a:noFill/>
        </p:spPr>
        <p:txBody>
          <a:bodyPr wrap="square" rtlCol="0" anchor="ctr">
            <a:spAutoFit/>
          </a:bodyPr>
          <a:lstStyle/>
          <a:p>
            <a:pPr algn="ctr"/>
            <a:r>
              <a:rPr kumimoji="1" lang="en-US" altLang="ja-JP" b="1" dirty="0" smtClean="0">
                <a:ln w="12700">
                  <a:noFill/>
                </a:ln>
                <a:solidFill>
                  <a:srgbClr val="FF0000">
                    <a:alpha val="76000"/>
                  </a:srgbClr>
                </a:solidFill>
                <a:effectLst>
                  <a:glow rad="228600">
                    <a:schemeClr val="bg1">
                      <a:alpha val="84000"/>
                    </a:schemeClr>
                  </a:glow>
                </a:effectLst>
              </a:rPr>
              <a:t>EPOCH</a:t>
            </a:r>
            <a:r>
              <a:rPr kumimoji="1" lang="ja-JP" altLang="en-US" b="1" dirty="0" smtClean="0">
                <a:ln w="12700">
                  <a:noFill/>
                </a:ln>
                <a:solidFill>
                  <a:srgbClr val="FF0000">
                    <a:alpha val="76000"/>
                  </a:srgbClr>
                </a:solidFill>
                <a:effectLst>
                  <a:glow rad="228600">
                    <a:schemeClr val="bg1">
                      <a:alpha val="84000"/>
                    </a:schemeClr>
                  </a:glow>
                </a:effectLst>
              </a:rPr>
              <a:t>を使ってみよう！</a:t>
            </a:r>
            <a:endParaRPr kumimoji="1" lang="ja-JP" altLang="en-US" b="1" dirty="0">
              <a:ln w="12700">
                <a:noFill/>
              </a:ln>
              <a:solidFill>
                <a:srgbClr val="FF0000">
                  <a:alpha val="76000"/>
                </a:srgbClr>
              </a:solidFill>
              <a:effectLst>
                <a:glow rad="228600">
                  <a:schemeClr val="bg1">
                    <a:alpha val="84000"/>
                  </a:schemeClr>
                </a:glow>
              </a:effectLst>
            </a:endParaRPr>
          </a:p>
        </p:txBody>
      </p:sp>
      <p:sp>
        <p:nvSpPr>
          <p:cNvPr id="46" name="円形吹き出し 45"/>
          <p:cNvSpPr/>
          <p:nvPr/>
        </p:nvSpPr>
        <p:spPr bwMode="auto">
          <a:xfrm>
            <a:off x="574419" y="4139191"/>
            <a:ext cx="3402089" cy="531603"/>
          </a:xfrm>
          <a:prstGeom prst="wedgeEllipseCallout">
            <a:avLst>
              <a:gd name="adj1" fmla="val 56738"/>
              <a:gd name="adj2" fmla="val 25115"/>
            </a:avLst>
          </a:prstGeom>
          <a:solidFill>
            <a:srgbClr val="FFC00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50" b="1" dirty="0" smtClean="0">
                <a:latin typeface="+mn-ea"/>
              </a:rPr>
              <a:t>チュートリアルの</a:t>
            </a:r>
            <a:r>
              <a:rPr kumimoji="1" lang="en-US" altLang="ja-JP" sz="1050" b="1" dirty="0" smtClean="0">
                <a:latin typeface="+mn-ea"/>
              </a:rPr>
              <a:t>34p</a:t>
            </a:r>
            <a:r>
              <a:rPr kumimoji="1" lang="ja-JP" altLang="en-US" sz="1050" b="1" dirty="0" smtClean="0">
                <a:latin typeface="+mn-ea"/>
              </a:rPr>
              <a:t>～</a:t>
            </a:r>
            <a:r>
              <a:rPr kumimoji="1" lang="en-US" altLang="ja-JP" sz="1050" b="1" dirty="0" smtClean="0">
                <a:latin typeface="+mn-ea"/>
              </a:rPr>
              <a:t>58p</a:t>
            </a:r>
            <a:r>
              <a:rPr kumimoji="1" lang="ja-JP" altLang="en-US" sz="1050" b="1" dirty="0" smtClean="0">
                <a:latin typeface="+mn-ea"/>
              </a:rPr>
              <a:t>の内容になります。</a:t>
            </a:r>
          </a:p>
        </p:txBody>
      </p:sp>
    </p:spTree>
    <p:extLst>
      <p:ext uri="{BB962C8B-B14F-4D97-AF65-F5344CB8AC3E}">
        <p14:creationId xmlns:p14="http://schemas.microsoft.com/office/powerpoint/2010/main" val="3188597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ja-JP" altLang="en-US" b="1" dirty="0">
                <a:solidFill>
                  <a:prstClr val="white"/>
                </a:solidFill>
                <a:latin typeface="Meiryo UI" panose="020B0604030504040204" pitchFamily="50" charset="-128"/>
                <a:ea typeface="Meiryo UI" panose="020B0604030504040204" pitchFamily="50" charset="-128"/>
              </a:rPr>
              <a:t>チュートリアル</a:t>
            </a:r>
            <a:r>
              <a:rPr kumimoji="0" lang="ja-JP" altLang="en-US" b="1" dirty="0" smtClean="0">
                <a:solidFill>
                  <a:prstClr val="white"/>
                </a:solidFill>
                <a:latin typeface="Meiryo UI" panose="020B0604030504040204" pitchFamily="50" charset="-128"/>
                <a:ea typeface="Meiryo UI" panose="020B0604030504040204" pitchFamily="50" charset="-128"/>
              </a:rPr>
              <a:t>の概要</a:t>
            </a:r>
            <a:r>
              <a:rPr kumimoji="0" lang="en-US" altLang="ja-JP" b="1" dirty="0" smtClean="0">
                <a:solidFill>
                  <a:prstClr val="white"/>
                </a:solidFill>
                <a:latin typeface="Meiryo UI" panose="020B0604030504040204" pitchFamily="50" charset="-128"/>
                <a:ea typeface="Meiryo UI" panose="020B0604030504040204" pitchFamily="50" charset="-128"/>
              </a:rPr>
              <a:t>(2/2)</a:t>
            </a:r>
            <a:endParaRPr kumimoji="1" lang="ja-JP" altLang="en-US" dirty="0"/>
          </a:p>
        </p:txBody>
      </p:sp>
      <p:pic>
        <p:nvPicPr>
          <p:cNvPr id="46" name="図 45"/>
          <p:cNvPicPr>
            <a:picLocks noChangeAspect="1"/>
          </p:cNvPicPr>
          <p:nvPr/>
        </p:nvPicPr>
        <p:blipFill>
          <a:blip r:embed="rId3"/>
          <a:stretch>
            <a:fillRect/>
          </a:stretch>
        </p:blipFill>
        <p:spPr>
          <a:xfrm>
            <a:off x="4148353" y="4546067"/>
            <a:ext cx="1530469" cy="1224218"/>
          </a:xfrm>
          <a:prstGeom prst="rect">
            <a:avLst/>
          </a:prstGeom>
          <a:ln w="12700">
            <a:solidFill>
              <a:schemeClr val="tx1"/>
            </a:solidFill>
          </a:ln>
        </p:spPr>
      </p:pic>
      <p:sp>
        <p:nvSpPr>
          <p:cNvPr id="48" name="テキスト ボックス 47"/>
          <p:cNvSpPr txBox="1"/>
          <p:nvPr/>
        </p:nvSpPr>
        <p:spPr>
          <a:xfrm>
            <a:off x="4113744" y="3780447"/>
            <a:ext cx="3444432" cy="307777"/>
          </a:xfrm>
          <a:prstGeom prst="rect">
            <a:avLst/>
          </a:prstGeom>
          <a:noFill/>
        </p:spPr>
        <p:txBody>
          <a:bodyPr wrap="square" rtlCol="0">
            <a:spAutoFit/>
          </a:bodyPr>
          <a:lstStyle/>
          <a:p>
            <a:r>
              <a:rPr kumimoji="1" lang="en-US" altLang="ja-JP" sz="1400" dirty="0" smtClean="0"/>
              <a:t>2</a:t>
            </a:r>
            <a:r>
              <a:rPr kumimoji="1" lang="ja-JP" altLang="en-US" sz="1400" dirty="0" smtClean="0"/>
              <a:t>回目の</a:t>
            </a:r>
            <a:r>
              <a:rPr kumimoji="1" lang="en-US" altLang="ja-JP" sz="1400" dirty="0" smtClean="0"/>
              <a:t>CI/CD</a:t>
            </a:r>
            <a:r>
              <a:rPr kumimoji="1" lang="ja-JP" altLang="en-US" sz="1400" dirty="0" smtClean="0"/>
              <a:t>ワークフロー手順を実施</a:t>
            </a:r>
            <a:endParaRPr kumimoji="1" lang="ja-JP" altLang="en-US" sz="1400" dirty="0"/>
          </a:p>
        </p:txBody>
      </p:sp>
      <p:sp>
        <p:nvSpPr>
          <p:cNvPr id="55" name="テキスト ボックス 54"/>
          <p:cNvSpPr txBox="1"/>
          <p:nvPr/>
        </p:nvSpPr>
        <p:spPr>
          <a:xfrm>
            <a:off x="263352" y="4540685"/>
            <a:ext cx="3803167" cy="430887"/>
          </a:xfrm>
          <a:prstGeom prst="rect">
            <a:avLst/>
          </a:prstGeom>
          <a:solidFill>
            <a:schemeClr val="accent3">
              <a:lumMod val="10000"/>
              <a:lumOff val="90000"/>
            </a:schemeClr>
          </a:solidFill>
        </p:spPr>
        <p:txBody>
          <a:bodyPr wrap="square" rtlCol="0">
            <a:spAutoFit/>
          </a:bodyPr>
          <a:lstStyle/>
          <a:p>
            <a:r>
              <a:rPr kumimoji="1" lang="ja-JP" altLang="en-US" sz="1100" b="1" dirty="0" smtClean="0"/>
              <a:t>表示価格が、日本円</a:t>
            </a:r>
            <a:r>
              <a:rPr kumimoji="1" lang="en-US" altLang="ja-JP" sz="1100" b="1" dirty="0" smtClean="0"/>
              <a:t>(YEN</a:t>
            </a:r>
            <a:r>
              <a:rPr lang="en-US" altLang="ja-JP" sz="1100" b="1" dirty="0" smtClean="0"/>
              <a:t>), </a:t>
            </a:r>
            <a:r>
              <a:rPr lang="ja-JP" altLang="en-US" sz="1100" b="1" dirty="0" smtClean="0"/>
              <a:t>米ドル</a:t>
            </a:r>
            <a:r>
              <a:rPr lang="en-US" altLang="ja-JP" sz="1100" b="1" dirty="0" smtClean="0"/>
              <a:t>(USD), </a:t>
            </a:r>
            <a:r>
              <a:rPr lang="ja-JP" altLang="en-US" sz="1100" b="1" dirty="0" smtClean="0">
                <a:solidFill>
                  <a:srgbClr val="FF0000"/>
                </a:solidFill>
              </a:rPr>
              <a:t>ユーロ</a:t>
            </a:r>
            <a:r>
              <a:rPr lang="en-US" altLang="ja-JP" sz="1100" b="1" dirty="0" smtClean="0">
                <a:solidFill>
                  <a:srgbClr val="FF0000"/>
                </a:solidFill>
              </a:rPr>
              <a:t>(EUR)</a:t>
            </a:r>
            <a:r>
              <a:rPr lang="ja-JP" altLang="en-US" sz="1100" b="1" dirty="0" smtClean="0"/>
              <a:t>に対応した</a:t>
            </a:r>
            <a:r>
              <a:rPr lang="en-US" altLang="ja-JP" sz="1100" b="1" dirty="0" smtClean="0"/>
              <a:t>EC</a:t>
            </a:r>
            <a:r>
              <a:rPr lang="ja-JP" altLang="en-US" sz="1100" b="1" dirty="0" smtClean="0"/>
              <a:t>サイトを作成</a:t>
            </a:r>
            <a:endParaRPr kumimoji="1" lang="ja-JP" altLang="en-US" sz="1100" b="1" dirty="0"/>
          </a:p>
        </p:txBody>
      </p:sp>
      <p:sp>
        <p:nvSpPr>
          <p:cNvPr id="43" name="角丸四角形吹き出し 42"/>
          <p:cNvSpPr/>
          <p:nvPr/>
        </p:nvSpPr>
        <p:spPr bwMode="auto">
          <a:xfrm>
            <a:off x="3289002" y="2071106"/>
            <a:ext cx="2376264" cy="536201"/>
          </a:xfrm>
          <a:prstGeom prst="wedgeRoundRectCallout">
            <a:avLst>
              <a:gd name="adj1" fmla="val -61693"/>
              <a:gd name="adj2" fmla="val 842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ヨーロッパ向けにも展開したい</a:t>
            </a:r>
            <a:endParaRPr kumimoji="1" lang="en-US" altLang="ja-JP" sz="1200" b="1" dirty="0" smtClean="0">
              <a:latin typeface="+mn-ea"/>
            </a:endParaRPr>
          </a:p>
          <a:p>
            <a:r>
              <a:rPr lang="ja-JP" altLang="en-US" sz="1200" b="1" dirty="0" smtClean="0">
                <a:latin typeface="+mn-ea"/>
              </a:rPr>
              <a:t>通貨に</a:t>
            </a:r>
            <a:r>
              <a:rPr lang="en-US" altLang="ja-JP" sz="1200" b="1" dirty="0" smtClean="0">
                <a:latin typeface="+mn-ea"/>
              </a:rPr>
              <a:t>EUR</a:t>
            </a:r>
            <a:r>
              <a:rPr lang="ja-JP" altLang="en-US" sz="1200" b="1" dirty="0" smtClean="0">
                <a:latin typeface="+mn-ea"/>
              </a:rPr>
              <a:t>も追加してほしい</a:t>
            </a:r>
            <a:endParaRPr kumimoji="1" lang="ja-JP" altLang="en-US" sz="1200" b="1" dirty="0" smtClean="0">
              <a:latin typeface="+mn-ea"/>
            </a:endParaRPr>
          </a:p>
        </p:txBody>
      </p:sp>
      <p:grpSp>
        <p:nvGrpSpPr>
          <p:cNvPr id="25" name="グループ化 24"/>
          <p:cNvGrpSpPr/>
          <p:nvPr/>
        </p:nvGrpSpPr>
        <p:grpSpPr>
          <a:xfrm>
            <a:off x="2239295" y="1954220"/>
            <a:ext cx="758529" cy="813636"/>
            <a:chOff x="272617" y="1892914"/>
            <a:chExt cx="1048692" cy="1169469"/>
          </a:xfrm>
        </p:grpSpPr>
        <p:pic>
          <p:nvPicPr>
            <p:cNvPr id="26"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28" name="角丸四角形吹き出し 27"/>
          <p:cNvSpPr/>
          <p:nvPr/>
        </p:nvSpPr>
        <p:spPr bwMode="auto">
          <a:xfrm>
            <a:off x="6098866" y="2528581"/>
            <a:ext cx="155425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かしこまりました！</a:t>
            </a:r>
          </a:p>
        </p:txBody>
      </p:sp>
      <p:grpSp>
        <p:nvGrpSpPr>
          <p:cNvPr id="29" name="グループ化 28"/>
          <p:cNvGrpSpPr/>
          <p:nvPr/>
        </p:nvGrpSpPr>
        <p:grpSpPr>
          <a:xfrm>
            <a:off x="7874686" y="2531018"/>
            <a:ext cx="726593" cy="786514"/>
            <a:chOff x="8793835" y="3452206"/>
            <a:chExt cx="1003145" cy="1162811"/>
          </a:xfrm>
        </p:grpSpPr>
        <p:sp>
          <p:nvSpPr>
            <p:cNvPr id="30" name="フリーフォーム 29"/>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2" name="テキスト ボックス 31"/>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33" name="右矢印 32"/>
          <p:cNvSpPr/>
          <p:nvPr/>
        </p:nvSpPr>
        <p:spPr bwMode="auto">
          <a:xfrm rot="5400000">
            <a:off x="5638733" y="4017844"/>
            <a:ext cx="394452" cy="598603"/>
          </a:xfrm>
          <a:prstGeom prst="rightArrow">
            <a:avLst/>
          </a:prstGeom>
          <a:solidFill>
            <a:schemeClr val="accent2">
              <a:lumMod val="20000"/>
              <a:lumOff val="80000"/>
            </a:schemeClr>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34" name="グループ化 33"/>
          <p:cNvGrpSpPr/>
          <p:nvPr/>
        </p:nvGrpSpPr>
        <p:grpSpPr>
          <a:xfrm>
            <a:off x="7837573" y="5090758"/>
            <a:ext cx="726593" cy="786514"/>
            <a:chOff x="8793835" y="3452206"/>
            <a:chExt cx="1003145" cy="1162811"/>
          </a:xfrm>
        </p:grpSpPr>
        <p:sp>
          <p:nvSpPr>
            <p:cNvPr id="37" name="フリーフォーム 36"/>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0" name="テキスト ボックス 39"/>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41" name="角丸四角形吹き出し 40"/>
          <p:cNvSpPr/>
          <p:nvPr/>
        </p:nvSpPr>
        <p:spPr bwMode="auto">
          <a:xfrm>
            <a:off x="6528048" y="5066826"/>
            <a:ext cx="1110555" cy="332644"/>
          </a:xfrm>
          <a:prstGeom prst="wedgeRoundRectCallout">
            <a:avLst>
              <a:gd name="adj1" fmla="val 68505"/>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できました</a:t>
            </a:r>
            <a:r>
              <a:rPr kumimoji="1" lang="ja-JP" altLang="en-US" sz="1200" b="1" dirty="0" smtClean="0">
                <a:latin typeface="+mn-ea"/>
              </a:rPr>
              <a:t>！</a:t>
            </a:r>
          </a:p>
        </p:txBody>
      </p:sp>
      <p:grpSp>
        <p:nvGrpSpPr>
          <p:cNvPr id="42" name="グループ化 41"/>
          <p:cNvGrpSpPr/>
          <p:nvPr/>
        </p:nvGrpSpPr>
        <p:grpSpPr>
          <a:xfrm>
            <a:off x="7848872" y="3610404"/>
            <a:ext cx="726593" cy="786514"/>
            <a:chOff x="8793835" y="3452206"/>
            <a:chExt cx="1003145" cy="1162811"/>
          </a:xfrm>
        </p:grpSpPr>
        <p:sp>
          <p:nvSpPr>
            <p:cNvPr id="44" name="フリーフォーム 43"/>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5" name="テキスト ボックス 44"/>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50" name="雲形吹き出し 49"/>
          <p:cNvSpPr/>
          <p:nvPr/>
        </p:nvSpPr>
        <p:spPr bwMode="auto">
          <a:xfrm>
            <a:off x="8981580" y="2432774"/>
            <a:ext cx="2969771" cy="1719521"/>
          </a:xfrm>
          <a:prstGeom prst="cloudCallout">
            <a:avLst>
              <a:gd name="adj1" fmla="val -64771"/>
              <a:gd name="adj2" fmla="val 27874"/>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2" name="テキスト ボックス 51"/>
          <p:cNvSpPr txBox="1"/>
          <p:nvPr/>
        </p:nvSpPr>
        <p:spPr>
          <a:xfrm>
            <a:off x="328563" y="1053266"/>
            <a:ext cx="1877783" cy="430887"/>
          </a:xfrm>
          <a:prstGeom prst="rect">
            <a:avLst/>
          </a:prstGeom>
          <a:solidFill>
            <a:schemeClr val="accent3">
              <a:lumMod val="10000"/>
              <a:lumOff val="90000"/>
            </a:schemeClr>
          </a:solidFill>
        </p:spPr>
        <p:txBody>
          <a:bodyPr wrap="square" rtlCol="0">
            <a:spAutoFit/>
          </a:bodyPr>
          <a:lstStyle/>
          <a:p>
            <a:r>
              <a:rPr lang="ja-JP" altLang="en-US" sz="1100" b="1" dirty="0" smtClean="0"/>
              <a:t>少し経ってから</a:t>
            </a:r>
            <a:endParaRPr lang="en-US" altLang="ja-JP" sz="1100" b="1" dirty="0" smtClean="0"/>
          </a:p>
          <a:p>
            <a:r>
              <a:rPr kumimoji="1" lang="ja-JP" altLang="en-US" sz="1100" b="1" dirty="0" smtClean="0"/>
              <a:t>追加案件が発生</a:t>
            </a:r>
            <a:endParaRPr kumimoji="1" lang="ja-JP" altLang="en-US" sz="1100" b="1" dirty="0"/>
          </a:p>
        </p:txBody>
      </p:sp>
      <p:sp>
        <p:nvSpPr>
          <p:cNvPr id="53" name="テキスト ボックス 52"/>
          <p:cNvSpPr txBox="1"/>
          <p:nvPr/>
        </p:nvSpPr>
        <p:spPr>
          <a:xfrm>
            <a:off x="9408368" y="2965397"/>
            <a:ext cx="2338433" cy="577081"/>
          </a:xfrm>
          <a:prstGeom prst="rect">
            <a:avLst/>
          </a:prstGeom>
          <a:noFill/>
        </p:spPr>
        <p:txBody>
          <a:bodyPr wrap="square" rtlCol="0">
            <a:spAutoFit/>
          </a:bodyPr>
          <a:lstStyle/>
          <a:p>
            <a:r>
              <a:rPr kumimoji="1" lang="en-US" altLang="ja-JP" sz="1050" dirty="0" smtClean="0"/>
              <a:t>CI/CD</a:t>
            </a:r>
            <a:r>
              <a:rPr kumimoji="1" lang="ja-JP" altLang="en-US" sz="1050" dirty="0" smtClean="0"/>
              <a:t>の仕組みはできているから</a:t>
            </a:r>
            <a:endParaRPr kumimoji="1" lang="en-US" altLang="ja-JP" sz="1050" dirty="0" smtClean="0"/>
          </a:p>
          <a:p>
            <a:r>
              <a:rPr lang="ja-JP" altLang="en-US" sz="1050" dirty="0" smtClean="0"/>
              <a:t>コード修正してからデプロイまでは単純作業♪</a:t>
            </a:r>
            <a:endParaRPr kumimoji="1" lang="en-US" altLang="ja-JP" sz="1050" dirty="0" smtClean="0"/>
          </a:p>
        </p:txBody>
      </p:sp>
      <p:sp>
        <p:nvSpPr>
          <p:cNvPr id="57" name="角丸四角形吹き出し 56"/>
          <p:cNvSpPr/>
          <p:nvPr/>
        </p:nvSpPr>
        <p:spPr bwMode="auto">
          <a:xfrm>
            <a:off x="3289002" y="1154124"/>
            <a:ext cx="2376264" cy="536201"/>
          </a:xfrm>
          <a:prstGeom prst="wedgeRoundRectCallout">
            <a:avLst>
              <a:gd name="adj1" fmla="val -61693"/>
              <a:gd name="adj2" fmla="val 842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この前の</a:t>
            </a:r>
            <a:r>
              <a:rPr kumimoji="1" lang="en-US" altLang="ja-JP" sz="1200" b="1" dirty="0" smtClean="0">
                <a:latin typeface="+mn-ea"/>
              </a:rPr>
              <a:t>EC</a:t>
            </a:r>
            <a:r>
              <a:rPr kumimoji="1" lang="ja-JP" altLang="en-US" sz="1200" b="1" dirty="0" smtClean="0">
                <a:latin typeface="+mn-ea"/>
              </a:rPr>
              <a:t>サイトはとても好評</a:t>
            </a:r>
            <a:endParaRPr kumimoji="1" lang="en-US" altLang="ja-JP" sz="1200" b="1" dirty="0" smtClean="0">
              <a:latin typeface="+mn-ea"/>
            </a:endParaRPr>
          </a:p>
          <a:p>
            <a:r>
              <a:rPr lang="ja-JP" altLang="en-US" sz="1200" b="1" dirty="0" smtClean="0">
                <a:latin typeface="+mn-ea"/>
              </a:rPr>
              <a:t>だった</a:t>
            </a:r>
            <a:r>
              <a:rPr lang="ja-JP" altLang="en-US" sz="1200" b="1" dirty="0">
                <a:latin typeface="+mn-ea"/>
              </a:rPr>
              <a:t>よ</a:t>
            </a:r>
            <a:endParaRPr kumimoji="1" lang="ja-JP" altLang="en-US" sz="1200" b="1" dirty="0" smtClean="0">
              <a:latin typeface="+mn-ea"/>
            </a:endParaRPr>
          </a:p>
        </p:txBody>
      </p:sp>
      <p:grpSp>
        <p:nvGrpSpPr>
          <p:cNvPr id="61" name="グループ化 60"/>
          <p:cNvGrpSpPr/>
          <p:nvPr/>
        </p:nvGrpSpPr>
        <p:grpSpPr>
          <a:xfrm>
            <a:off x="2239295" y="1037238"/>
            <a:ext cx="758529" cy="813636"/>
            <a:chOff x="272617" y="1892914"/>
            <a:chExt cx="1048692" cy="1169469"/>
          </a:xfrm>
        </p:grpSpPr>
        <p:pic>
          <p:nvPicPr>
            <p:cNvPr id="62"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63" name="テキスト ボックス 62"/>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64" name="角丸四角形吹き出し 63"/>
          <p:cNvSpPr/>
          <p:nvPr/>
        </p:nvSpPr>
        <p:spPr bwMode="auto">
          <a:xfrm>
            <a:off x="5956444" y="1611599"/>
            <a:ext cx="1696675"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ありがとうございます</a:t>
            </a:r>
          </a:p>
        </p:txBody>
      </p:sp>
      <p:grpSp>
        <p:nvGrpSpPr>
          <p:cNvPr id="65" name="グループ化 64"/>
          <p:cNvGrpSpPr/>
          <p:nvPr/>
        </p:nvGrpSpPr>
        <p:grpSpPr>
          <a:xfrm>
            <a:off x="7874686" y="1614036"/>
            <a:ext cx="726593" cy="786514"/>
            <a:chOff x="8793835" y="3452206"/>
            <a:chExt cx="1003145" cy="1162811"/>
          </a:xfrm>
        </p:grpSpPr>
        <p:sp>
          <p:nvSpPr>
            <p:cNvPr id="66" name="フリーフォーム 65"/>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67" name="テキスト ボックス 66"/>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38" name="円形吹き出し 37"/>
          <p:cNvSpPr/>
          <p:nvPr/>
        </p:nvSpPr>
        <p:spPr bwMode="auto">
          <a:xfrm>
            <a:off x="541278" y="3413131"/>
            <a:ext cx="3402089" cy="531603"/>
          </a:xfrm>
          <a:prstGeom prst="wedgeEllipseCallout">
            <a:avLst>
              <a:gd name="adj1" fmla="val 56738"/>
              <a:gd name="adj2" fmla="val 25115"/>
            </a:avLst>
          </a:prstGeom>
          <a:solidFill>
            <a:srgbClr val="FFC00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50" b="1" dirty="0" smtClean="0">
                <a:latin typeface="+mn-ea"/>
              </a:rPr>
              <a:t>チュートリアルの</a:t>
            </a:r>
            <a:r>
              <a:rPr kumimoji="1" lang="en-US" altLang="ja-JP" sz="1050" b="1" dirty="0" smtClean="0">
                <a:latin typeface="+mn-ea"/>
              </a:rPr>
              <a:t>59p</a:t>
            </a:r>
            <a:r>
              <a:rPr kumimoji="1" lang="ja-JP" altLang="en-US" sz="1050" b="1" dirty="0" smtClean="0">
                <a:latin typeface="+mn-ea"/>
              </a:rPr>
              <a:t>～</a:t>
            </a:r>
            <a:r>
              <a:rPr kumimoji="1" lang="en-US" altLang="ja-JP" sz="1050" b="1" dirty="0" smtClean="0">
                <a:latin typeface="+mn-ea"/>
              </a:rPr>
              <a:t>80p</a:t>
            </a:r>
            <a:r>
              <a:rPr kumimoji="1" lang="ja-JP" altLang="en-US" sz="1050" b="1" dirty="0" smtClean="0">
                <a:latin typeface="+mn-ea"/>
              </a:rPr>
              <a:t>の内容になります。</a:t>
            </a:r>
          </a:p>
        </p:txBody>
      </p:sp>
    </p:spTree>
    <p:extLst>
      <p:ext uri="{BB962C8B-B14F-4D97-AF65-F5344CB8AC3E}">
        <p14:creationId xmlns:p14="http://schemas.microsoft.com/office/powerpoint/2010/main" val="457648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ja-JP" altLang="en-US" dirty="0" smtClean="0"/>
              <a:t>サンプルアプリ</a:t>
            </a:r>
            <a:r>
              <a:rPr lang="ja-JP" altLang="en-US" dirty="0"/>
              <a:t>の</a:t>
            </a:r>
            <a:r>
              <a:rPr lang="ja-JP" altLang="en-US" dirty="0" smtClean="0"/>
              <a:t>構成</a:t>
            </a:r>
            <a:endParaRPr lang="en-US" altLang="ja-JP" dirty="0" smtClean="0"/>
          </a:p>
          <a:p>
            <a:pPr marL="180000" lvl="1" indent="0">
              <a:buNone/>
            </a:pPr>
            <a:r>
              <a:rPr lang="ja-JP" altLang="en-US" dirty="0" smtClean="0"/>
              <a:t>サンプルアプリケーションは、</a:t>
            </a:r>
            <a:r>
              <a:rPr lang="en-US" altLang="ja-JP" dirty="0" smtClean="0"/>
              <a:t>UI</a:t>
            </a:r>
            <a:r>
              <a:rPr lang="ja-JP" altLang="en-US" dirty="0" smtClean="0"/>
              <a:t>と</a:t>
            </a:r>
            <a:r>
              <a:rPr lang="en-US" altLang="ja-JP" dirty="0" smtClean="0"/>
              <a:t>API</a:t>
            </a:r>
            <a:r>
              <a:rPr lang="ja-JP" altLang="en-US" dirty="0" smtClean="0"/>
              <a:t>の</a:t>
            </a:r>
            <a:r>
              <a:rPr lang="en-US" altLang="ja-JP" dirty="0" smtClean="0"/>
              <a:t>2</a:t>
            </a:r>
            <a:r>
              <a:rPr lang="ja-JP" altLang="en-US" dirty="0" err="1" smtClean="0"/>
              <a:t>つで構</a:t>
            </a:r>
            <a:r>
              <a:rPr lang="ja-JP" altLang="en-US" dirty="0" smtClean="0"/>
              <a:t>成されております。</a:t>
            </a:r>
            <a:endParaRPr lang="en-US" altLang="ja-JP" dirty="0" smtClean="0"/>
          </a:p>
          <a:p>
            <a:pPr marL="180000" lvl="1" indent="0">
              <a:buNone/>
            </a:pPr>
            <a:endParaRPr lang="en-US" altLang="ja-JP" dirty="0" smtClean="0"/>
          </a:p>
          <a:p>
            <a:pPr lvl="1"/>
            <a:endParaRPr lang="en-US" altLang="ja-JP" dirty="0"/>
          </a:p>
          <a:p>
            <a:pPr marL="0" indent="0">
              <a:buNone/>
            </a:pP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4.2</a:t>
            </a:r>
            <a:r>
              <a:rPr kumimoji="0" lang="ja-JP" altLang="en-US" b="1" dirty="0" smtClean="0">
                <a:solidFill>
                  <a:prstClr val="white"/>
                </a:solidFill>
                <a:latin typeface="Meiryo UI" panose="020B0604030504040204" pitchFamily="50" charset="-128"/>
                <a:ea typeface="Meiryo UI" panose="020B0604030504040204" pitchFamily="50" charset="-128"/>
              </a:rPr>
              <a:t> サンプルアプリの構成</a:t>
            </a:r>
            <a:endParaRPr kumimoji="1" lang="ja-JP" altLang="en-US" dirty="0"/>
          </a:p>
        </p:txBody>
      </p:sp>
      <p:sp>
        <p:nvSpPr>
          <p:cNvPr id="10" name="直方体 9"/>
          <p:cNvSpPr/>
          <p:nvPr/>
        </p:nvSpPr>
        <p:spPr bwMode="auto">
          <a:xfrm>
            <a:off x="911424" y="4422135"/>
            <a:ext cx="10153128" cy="181517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768" y="5335128"/>
            <a:ext cx="3000597" cy="648072"/>
          </a:xfrm>
          <a:prstGeom prst="rect">
            <a:avLst/>
          </a:prstGeom>
        </p:spPr>
      </p:pic>
      <p:sp>
        <p:nvSpPr>
          <p:cNvPr id="11" name="直方体 10"/>
          <p:cNvSpPr/>
          <p:nvPr/>
        </p:nvSpPr>
        <p:spPr bwMode="auto">
          <a:xfrm>
            <a:off x="3333198" y="2810597"/>
            <a:ext cx="2114729" cy="2000695"/>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smtClean="0">
                <a:solidFill>
                  <a:schemeClr val="accent5">
                    <a:lumMod val="90000"/>
                    <a:lumOff val="10000"/>
                  </a:schemeClr>
                </a:solidFill>
                <a:latin typeface="メイリオ"/>
                <a:ea typeface="メイリオ"/>
              </a:rPr>
              <a:t>UI</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accent5">
                    <a:lumMod val="90000"/>
                    <a:lumOff val="10000"/>
                  </a:schemeClr>
                </a:solidFill>
                <a:latin typeface="メイリオ"/>
                <a:ea typeface="メイリオ"/>
              </a:rPr>
              <a:t>(Pod)</a:t>
            </a:r>
            <a:endParaRPr kumimoji="1" lang="ja-JP" altLang="en-US" sz="20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8" name="角丸四角形 17"/>
          <p:cNvSpPr/>
          <p:nvPr/>
        </p:nvSpPr>
        <p:spPr bwMode="auto">
          <a:xfrm>
            <a:off x="2135561" y="2399333"/>
            <a:ext cx="7272808" cy="2604621"/>
          </a:xfrm>
          <a:prstGeom prst="roundRect">
            <a:avLst>
              <a:gd name="adj" fmla="val 9867"/>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テキスト ボックス 23"/>
          <p:cNvSpPr txBox="1"/>
          <p:nvPr/>
        </p:nvSpPr>
        <p:spPr>
          <a:xfrm>
            <a:off x="2351584" y="2464046"/>
            <a:ext cx="2339102" cy="307777"/>
          </a:xfrm>
          <a:prstGeom prst="rect">
            <a:avLst/>
          </a:prstGeom>
          <a:noFill/>
        </p:spPr>
        <p:txBody>
          <a:bodyPr wrap="none" rtlCol="0">
            <a:spAutoFit/>
          </a:bodyPr>
          <a:lstStyle/>
          <a:p>
            <a:r>
              <a:rPr lang="ja-JP" altLang="en-US" sz="1400" b="1" dirty="0" smtClean="0">
                <a:solidFill>
                  <a:srgbClr val="C00000"/>
                </a:solidFill>
                <a:effectLst>
                  <a:glow rad="127000">
                    <a:schemeClr val="bg1"/>
                  </a:glow>
                </a:effectLst>
              </a:rPr>
              <a:t>サンプルアプリケーション</a:t>
            </a:r>
            <a:endParaRPr kumimoji="1" lang="en-US" altLang="ja-JP" sz="1400" b="1" dirty="0" smtClean="0">
              <a:solidFill>
                <a:srgbClr val="C00000"/>
              </a:solidFill>
              <a:effectLst>
                <a:glow rad="127000">
                  <a:schemeClr val="bg1"/>
                </a:glow>
              </a:effectLst>
            </a:endParaRPr>
          </a:p>
        </p:txBody>
      </p:sp>
      <p:sp>
        <p:nvSpPr>
          <p:cNvPr id="25" name="直方体 24"/>
          <p:cNvSpPr/>
          <p:nvPr/>
        </p:nvSpPr>
        <p:spPr bwMode="auto">
          <a:xfrm>
            <a:off x="6240016" y="2810597"/>
            <a:ext cx="2160240" cy="2000695"/>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smtClean="0">
                <a:solidFill>
                  <a:schemeClr val="accent5">
                    <a:lumMod val="90000"/>
                    <a:lumOff val="10000"/>
                  </a:schemeClr>
                </a:solidFill>
                <a:latin typeface="メイリオ"/>
                <a:ea typeface="メイリオ"/>
              </a:rPr>
              <a:t>API</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accent5">
                    <a:lumMod val="90000"/>
                    <a:lumOff val="10000"/>
                  </a:schemeClr>
                </a:solidFill>
                <a:latin typeface="メイリオ"/>
                <a:ea typeface="メイリオ"/>
              </a:rPr>
              <a:t>(Pod)</a:t>
            </a:r>
            <a:endParaRPr kumimoji="1" lang="ja-JP" altLang="en-US" sz="20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26" name="角丸四角形 25"/>
          <p:cNvSpPr/>
          <p:nvPr/>
        </p:nvSpPr>
        <p:spPr bwMode="auto">
          <a:xfrm>
            <a:off x="1775520" y="2039294"/>
            <a:ext cx="7920880" cy="3036918"/>
          </a:xfrm>
          <a:prstGeom prst="roundRect">
            <a:avLst/>
          </a:prstGeom>
          <a:noFill/>
          <a:ln w="38100">
            <a:solidFill>
              <a:srgbClr val="0058C9"/>
            </a:solidFill>
            <a:prstDash val="solid"/>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576" y="1624505"/>
            <a:ext cx="668978" cy="648072"/>
          </a:xfrm>
          <a:prstGeom prst="rect">
            <a:avLst/>
          </a:prstGeom>
        </p:spPr>
      </p:pic>
      <p:sp>
        <p:nvSpPr>
          <p:cNvPr id="28" name="テキスト ボックス 27"/>
          <p:cNvSpPr txBox="1"/>
          <p:nvPr/>
        </p:nvSpPr>
        <p:spPr>
          <a:xfrm>
            <a:off x="2819604" y="2019298"/>
            <a:ext cx="1257075" cy="307777"/>
          </a:xfrm>
          <a:prstGeom prst="rect">
            <a:avLst/>
          </a:prstGeom>
          <a:noFill/>
        </p:spPr>
        <p:txBody>
          <a:bodyPr wrap="none" rtlCol="0">
            <a:spAutoFit/>
          </a:bodyPr>
          <a:lstStyle/>
          <a:p>
            <a:r>
              <a:rPr lang="en-US" altLang="ja-JP" sz="1400" b="1" dirty="0" smtClean="0">
                <a:solidFill>
                  <a:srgbClr val="0058C9"/>
                </a:solidFill>
                <a:effectLst>
                  <a:glow rad="127000">
                    <a:schemeClr val="bg1"/>
                  </a:glow>
                </a:effectLst>
              </a:rPr>
              <a:t>namespace</a:t>
            </a:r>
            <a:endParaRPr kumimoji="1" lang="en-US" altLang="ja-JP" sz="1400" b="1" dirty="0" smtClean="0">
              <a:solidFill>
                <a:srgbClr val="0058C9"/>
              </a:solidFill>
              <a:effectLst>
                <a:glow rad="127000">
                  <a:schemeClr val="bg1"/>
                </a:glow>
              </a:effectLst>
            </a:endParaRPr>
          </a:p>
        </p:txBody>
      </p:sp>
      <p:sp>
        <p:nvSpPr>
          <p:cNvPr id="29" name="正方形/長方形 28"/>
          <p:cNvSpPr/>
          <p:nvPr/>
        </p:nvSpPr>
        <p:spPr bwMode="auto">
          <a:xfrm>
            <a:off x="2482338" y="3452746"/>
            <a:ext cx="1125659" cy="358198"/>
          </a:xfrm>
          <a:prstGeom prst="rect">
            <a:avLst/>
          </a:prstGeom>
          <a:solidFill>
            <a:schemeClr val="bg1"/>
          </a:solidFill>
          <a:ln w="28575">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100" dirty="0" err="1" smtClean="0">
                <a:solidFill>
                  <a:schemeClr val="accent6">
                    <a:lumMod val="50000"/>
                    <a:lumOff val="50000"/>
                  </a:schemeClr>
                </a:solidFill>
                <a:latin typeface="+mn-ea"/>
              </a:rPr>
              <a:t>nodePort</a:t>
            </a:r>
            <a:endParaRPr kumimoji="1" lang="ja-JP" altLang="en-US" sz="1100" dirty="0" smtClean="0">
              <a:solidFill>
                <a:schemeClr val="accent6">
                  <a:lumMod val="50000"/>
                  <a:lumOff val="50000"/>
                </a:schemeClr>
              </a:solidFill>
              <a:latin typeface="+mn-ea"/>
            </a:endParaRPr>
          </a:p>
        </p:txBody>
      </p:sp>
      <p:sp>
        <p:nvSpPr>
          <p:cNvPr id="30" name="正方形/長方形 29"/>
          <p:cNvSpPr/>
          <p:nvPr/>
        </p:nvSpPr>
        <p:spPr bwMode="auto">
          <a:xfrm>
            <a:off x="5649345" y="3455935"/>
            <a:ext cx="1125659" cy="358198"/>
          </a:xfrm>
          <a:prstGeom prst="rect">
            <a:avLst/>
          </a:prstGeom>
          <a:solidFill>
            <a:schemeClr val="bg1"/>
          </a:solidFill>
          <a:ln w="28575">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100" dirty="0" smtClean="0">
                <a:solidFill>
                  <a:schemeClr val="accent6">
                    <a:lumMod val="50000"/>
                    <a:lumOff val="50000"/>
                  </a:schemeClr>
                </a:solidFill>
                <a:latin typeface="+mn-ea"/>
              </a:rPr>
              <a:t>内部</a:t>
            </a:r>
            <a:r>
              <a:rPr kumimoji="1" lang="en-US" altLang="ja-JP" sz="1100" dirty="0" smtClean="0">
                <a:solidFill>
                  <a:schemeClr val="accent6">
                    <a:lumMod val="50000"/>
                    <a:lumOff val="50000"/>
                  </a:schemeClr>
                </a:solidFill>
                <a:latin typeface="+mn-ea"/>
              </a:rPr>
              <a:t>Port</a:t>
            </a:r>
            <a:endParaRPr kumimoji="1" lang="ja-JP" altLang="en-US" sz="1100" dirty="0" smtClean="0">
              <a:solidFill>
                <a:schemeClr val="accent6">
                  <a:lumMod val="50000"/>
                  <a:lumOff val="50000"/>
                </a:schemeClr>
              </a:solidFill>
              <a:latin typeface="+mn-ea"/>
            </a:endParaRPr>
          </a:p>
        </p:txBody>
      </p:sp>
      <p:cxnSp>
        <p:nvCxnSpPr>
          <p:cNvPr id="4" name="直線コネクタ 3"/>
          <p:cNvCxnSpPr/>
          <p:nvPr/>
        </p:nvCxnSpPr>
        <p:spPr bwMode="auto">
          <a:xfrm>
            <a:off x="5231904" y="3829536"/>
            <a:ext cx="1008111" cy="0"/>
          </a:xfrm>
          <a:prstGeom prst="line">
            <a:avLst/>
          </a:prstGeom>
          <a:solidFill>
            <a:schemeClr val="bg1"/>
          </a:solidFill>
          <a:ln w="57150" cap="flat" cmpd="sng" algn="ctr">
            <a:solidFill>
              <a:srgbClr val="0058C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1" name="フリーフォーム 30"/>
          <p:cNvSpPr>
            <a:spLocks noChangeAspect="1"/>
          </p:cNvSpPr>
          <p:nvPr/>
        </p:nvSpPr>
        <p:spPr bwMode="auto">
          <a:xfrm>
            <a:off x="570887" y="2836560"/>
            <a:ext cx="1113791" cy="1148349"/>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cxnSp>
        <p:nvCxnSpPr>
          <p:cNvPr id="32" name="直線コネクタ 31"/>
          <p:cNvCxnSpPr/>
          <p:nvPr/>
        </p:nvCxnSpPr>
        <p:spPr bwMode="auto">
          <a:xfrm>
            <a:off x="1271464" y="3836843"/>
            <a:ext cx="2048498" cy="0"/>
          </a:xfrm>
          <a:prstGeom prst="line">
            <a:avLst/>
          </a:prstGeom>
          <a:solidFill>
            <a:schemeClr val="bg1"/>
          </a:solidFill>
          <a:ln w="57150" cap="flat" cmpd="sng" algn="ctr">
            <a:solidFill>
              <a:srgbClr val="0058C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33" name="図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3222" y="3875618"/>
            <a:ext cx="666718" cy="645883"/>
          </a:xfrm>
          <a:prstGeom prst="rect">
            <a:avLst/>
          </a:prstGeom>
        </p:spPr>
      </p:pic>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8816" y="3850262"/>
            <a:ext cx="666718" cy="645883"/>
          </a:xfrm>
          <a:prstGeom prst="rect">
            <a:avLst/>
          </a:prstGeom>
        </p:spPr>
      </p:pic>
      <p:sp>
        <p:nvSpPr>
          <p:cNvPr id="37" name="テキスト ボックス 36"/>
          <p:cNvSpPr txBox="1"/>
          <p:nvPr/>
        </p:nvSpPr>
        <p:spPr>
          <a:xfrm>
            <a:off x="3570391" y="3892569"/>
            <a:ext cx="1606106" cy="938719"/>
          </a:xfrm>
          <a:prstGeom prst="rect">
            <a:avLst/>
          </a:prstGeom>
          <a:noFill/>
        </p:spPr>
        <p:txBody>
          <a:bodyPr wrap="square" rtlCol="0">
            <a:spAutoFit/>
          </a:bodyPr>
          <a:lstStyle/>
          <a:p>
            <a:r>
              <a:rPr lang="ja-JP" altLang="en-US" sz="1100" b="1" dirty="0" smtClean="0">
                <a:solidFill>
                  <a:schemeClr val="accent5">
                    <a:lumMod val="90000"/>
                    <a:lumOff val="10000"/>
                  </a:schemeClr>
                </a:solidFill>
                <a:effectLst>
                  <a:glow rad="76200">
                    <a:schemeClr val="bg1">
                      <a:alpha val="86000"/>
                    </a:schemeClr>
                  </a:glow>
                </a:effectLst>
                <a:latin typeface="+mn-ea"/>
              </a:rPr>
              <a:t>アプリの</a:t>
            </a:r>
            <a:r>
              <a:rPr lang="en-US" altLang="ja-JP" sz="1100" b="1" dirty="0" smtClean="0">
                <a:solidFill>
                  <a:schemeClr val="accent5">
                    <a:lumMod val="90000"/>
                    <a:lumOff val="10000"/>
                  </a:schemeClr>
                </a:solidFill>
                <a:effectLst>
                  <a:glow rad="76200">
                    <a:schemeClr val="bg1">
                      <a:alpha val="86000"/>
                    </a:schemeClr>
                  </a:glow>
                </a:effectLst>
                <a:latin typeface="+mn-ea"/>
              </a:rPr>
              <a:t>UI</a:t>
            </a:r>
            <a:r>
              <a:rPr lang="ja-JP" altLang="en-US" sz="1100" b="1" dirty="0" smtClean="0">
                <a:solidFill>
                  <a:schemeClr val="accent5">
                    <a:lumMod val="90000"/>
                    <a:lumOff val="10000"/>
                  </a:schemeClr>
                </a:solidFill>
                <a:effectLst>
                  <a:glow rad="76200">
                    <a:schemeClr val="bg1">
                      <a:alpha val="86000"/>
                    </a:schemeClr>
                  </a:glow>
                </a:effectLst>
                <a:latin typeface="+mn-ea"/>
              </a:rPr>
              <a:t>を</a:t>
            </a:r>
            <a:r>
              <a:rPr lang="ja-JP" altLang="en-US" sz="1100" b="1" dirty="0">
                <a:solidFill>
                  <a:schemeClr val="accent5">
                    <a:lumMod val="90000"/>
                    <a:lumOff val="10000"/>
                  </a:schemeClr>
                </a:solidFill>
                <a:effectLst>
                  <a:glow rad="76200">
                    <a:schemeClr val="bg1">
                      <a:alpha val="86000"/>
                    </a:schemeClr>
                  </a:glow>
                </a:effectLst>
                <a:latin typeface="+mn-ea"/>
              </a:rPr>
              <a:t>保持</a:t>
            </a:r>
            <a:endParaRPr lang="en-US" altLang="ja-JP" sz="1100" b="1" dirty="0">
              <a:solidFill>
                <a:schemeClr val="accent5">
                  <a:lumMod val="90000"/>
                  <a:lumOff val="10000"/>
                </a:schemeClr>
              </a:solidFill>
              <a:effectLst>
                <a:glow rad="76200">
                  <a:schemeClr val="bg1">
                    <a:alpha val="86000"/>
                  </a:schemeClr>
                </a:glow>
              </a:effectLst>
              <a:latin typeface="+mn-ea"/>
            </a:endParaRPr>
          </a:p>
          <a:p>
            <a:endParaRPr lang="en-US" altLang="ja-JP" sz="1100" b="1" dirty="0" smtClean="0">
              <a:solidFill>
                <a:schemeClr val="accent5">
                  <a:lumMod val="90000"/>
                  <a:lumOff val="10000"/>
                </a:schemeClr>
              </a:solidFill>
              <a:effectLst>
                <a:glow rad="76200">
                  <a:schemeClr val="bg1">
                    <a:alpha val="86000"/>
                  </a:schemeClr>
                </a:glow>
              </a:effectLst>
              <a:latin typeface="+mn-ea"/>
            </a:endParaRPr>
          </a:p>
          <a:p>
            <a:r>
              <a:rPr lang="en-US" altLang="ja-JP" sz="1100" b="1" dirty="0" smtClean="0">
                <a:solidFill>
                  <a:schemeClr val="accent5">
                    <a:lumMod val="90000"/>
                    <a:lumOff val="10000"/>
                  </a:schemeClr>
                </a:solidFill>
                <a:effectLst>
                  <a:glow rad="76200">
                    <a:schemeClr val="bg1">
                      <a:alpha val="86000"/>
                    </a:schemeClr>
                  </a:glow>
                </a:effectLst>
                <a:latin typeface="+mn-ea"/>
              </a:rPr>
              <a:t>API</a:t>
            </a:r>
            <a:r>
              <a:rPr lang="ja-JP" altLang="en-US" sz="1100" b="1" dirty="0" smtClean="0">
                <a:solidFill>
                  <a:schemeClr val="accent5">
                    <a:lumMod val="90000"/>
                    <a:lumOff val="10000"/>
                  </a:schemeClr>
                </a:solidFill>
                <a:effectLst>
                  <a:glow rad="76200">
                    <a:schemeClr val="bg1">
                      <a:alpha val="86000"/>
                    </a:schemeClr>
                  </a:glow>
                </a:effectLst>
                <a:latin typeface="+mn-ea"/>
              </a:rPr>
              <a:t>を</a:t>
            </a:r>
            <a:r>
              <a:rPr lang="ja-JP" altLang="en-US" sz="1100" b="1" dirty="0">
                <a:solidFill>
                  <a:schemeClr val="accent5">
                    <a:lumMod val="90000"/>
                    <a:lumOff val="10000"/>
                  </a:schemeClr>
                </a:solidFill>
                <a:effectLst>
                  <a:glow rad="76200">
                    <a:schemeClr val="bg1">
                      <a:alpha val="86000"/>
                    </a:schemeClr>
                  </a:glow>
                </a:effectLst>
                <a:latin typeface="+mn-ea"/>
              </a:rPr>
              <a:t>呼び出して</a:t>
            </a:r>
            <a:r>
              <a:rPr lang="ja-JP" altLang="en-US" sz="1100" b="1" dirty="0" smtClean="0">
                <a:solidFill>
                  <a:schemeClr val="accent5">
                    <a:lumMod val="90000"/>
                    <a:lumOff val="10000"/>
                  </a:schemeClr>
                </a:solidFill>
                <a:effectLst>
                  <a:glow rad="76200">
                    <a:schemeClr val="bg1">
                      <a:alpha val="86000"/>
                    </a:schemeClr>
                  </a:glow>
                </a:effectLst>
                <a:latin typeface="+mn-ea"/>
              </a:rPr>
              <a:t>コンテンツ（商品・通貨）を</a:t>
            </a:r>
            <a:r>
              <a:rPr lang="ja-JP" altLang="en-US" sz="1100" b="1" dirty="0">
                <a:solidFill>
                  <a:schemeClr val="accent5">
                    <a:lumMod val="90000"/>
                    <a:lumOff val="10000"/>
                  </a:schemeClr>
                </a:solidFill>
                <a:effectLst>
                  <a:glow rad="76200">
                    <a:schemeClr val="bg1">
                      <a:alpha val="86000"/>
                    </a:schemeClr>
                  </a:glow>
                </a:effectLst>
                <a:latin typeface="+mn-ea"/>
              </a:rPr>
              <a:t>取得・</a:t>
            </a:r>
            <a:r>
              <a:rPr lang="ja-JP" altLang="en-US" sz="1100" b="1" dirty="0" smtClean="0">
                <a:solidFill>
                  <a:schemeClr val="accent5">
                    <a:lumMod val="90000"/>
                    <a:lumOff val="10000"/>
                  </a:schemeClr>
                </a:solidFill>
                <a:effectLst>
                  <a:glow rad="76200">
                    <a:schemeClr val="bg1">
                      <a:alpha val="86000"/>
                    </a:schemeClr>
                  </a:glow>
                </a:effectLst>
                <a:latin typeface="+mn-ea"/>
              </a:rPr>
              <a:t>表示</a:t>
            </a:r>
            <a:endParaRPr lang="ja-JP" altLang="en-US" sz="1100" b="1" dirty="0">
              <a:solidFill>
                <a:schemeClr val="accent5">
                  <a:lumMod val="90000"/>
                  <a:lumOff val="10000"/>
                </a:schemeClr>
              </a:solidFill>
              <a:effectLst>
                <a:glow rad="76200">
                  <a:schemeClr val="bg1">
                    <a:alpha val="86000"/>
                  </a:schemeClr>
                </a:glow>
              </a:effectLst>
              <a:latin typeface="+mn-ea"/>
            </a:endParaRPr>
          </a:p>
        </p:txBody>
      </p:sp>
      <p:sp>
        <p:nvSpPr>
          <p:cNvPr id="40" name="テキスト ボックス 39"/>
          <p:cNvSpPr txBox="1"/>
          <p:nvPr/>
        </p:nvSpPr>
        <p:spPr>
          <a:xfrm>
            <a:off x="6522654" y="3887935"/>
            <a:ext cx="1606106" cy="938719"/>
          </a:xfrm>
          <a:prstGeom prst="rect">
            <a:avLst/>
          </a:prstGeom>
          <a:noFill/>
        </p:spPr>
        <p:txBody>
          <a:bodyPr wrap="square" rtlCol="0">
            <a:spAutoFit/>
          </a:bodyPr>
          <a:lstStyle/>
          <a:p>
            <a:r>
              <a:rPr lang="ja-JP" altLang="en-US" sz="1100" b="1" dirty="0">
                <a:solidFill>
                  <a:schemeClr val="accent5">
                    <a:lumMod val="90000"/>
                    <a:lumOff val="10000"/>
                  </a:schemeClr>
                </a:solidFill>
                <a:effectLst>
                  <a:glow rad="76200">
                    <a:schemeClr val="bg1">
                      <a:alpha val="86000"/>
                    </a:schemeClr>
                  </a:glow>
                </a:effectLst>
                <a:latin typeface="+mn-ea"/>
              </a:rPr>
              <a:t>呼び出しに対して商品リストを返却</a:t>
            </a:r>
          </a:p>
          <a:p>
            <a:endParaRPr lang="ja-JP" altLang="en-US" sz="1100" b="1" dirty="0">
              <a:solidFill>
                <a:schemeClr val="accent5">
                  <a:lumMod val="90000"/>
                  <a:lumOff val="10000"/>
                </a:schemeClr>
              </a:solidFill>
              <a:effectLst>
                <a:glow rad="76200">
                  <a:schemeClr val="bg1">
                    <a:alpha val="86000"/>
                  </a:schemeClr>
                </a:glow>
              </a:effectLst>
              <a:latin typeface="+mn-ea"/>
            </a:endParaRPr>
          </a:p>
          <a:p>
            <a:r>
              <a:rPr lang="ja-JP" altLang="en-US" sz="1100" b="1" dirty="0">
                <a:solidFill>
                  <a:schemeClr val="accent5">
                    <a:lumMod val="90000"/>
                    <a:lumOff val="10000"/>
                  </a:schemeClr>
                </a:solidFill>
                <a:effectLst>
                  <a:glow rad="76200">
                    <a:schemeClr val="bg1">
                      <a:alpha val="86000"/>
                    </a:schemeClr>
                  </a:glow>
                </a:effectLst>
                <a:latin typeface="+mn-ea"/>
              </a:rPr>
              <a:t>呼び出しに対して通貨リストを返却</a:t>
            </a:r>
          </a:p>
        </p:txBody>
      </p:sp>
      <p:sp>
        <p:nvSpPr>
          <p:cNvPr id="41" name="角丸四角形吹き出し 40"/>
          <p:cNvSpPr/>
          <p:nvPr/>
        </p:nvSpPr>
        <p:spPr bwMode="auto">
          <a:xfrm>
            <a:off x="8295664" y="2237726"/>
            <a:ext cx="2696880" cy="1097711"/>
          </a:xfrm>
          <a:prstGeom prst="wedgeRoundRectCallout">
            <a:avLst>
              <a:gd name="adj1" fmla="val -72912"/>
              <a:gd name="adj2" fmla="val 9052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600" dirty="0" smtClean="0">
                <a:solidFill>
                  <a:srgbClr val="FF0000"/>
                </a:solidFill>
                <a:latin typeface="+mn-ea"/>
              </a:rPr>
              <a:t>本</a:t>
            </a:r>
            <a:r>
              <a:rPr lang="en-US" altLang="ja-JP" sz="1600" dirty="0" err="1" smtClean="0">
                <a:solidFill>
                  <a:srgbClr val="FF0000"/>
                </a:solidFill>
                <a:latin typeface="+mn-ea"/>
              </a:rPr>
              <a:t>QuickStart</a:t>
            </a:r>
            <a:r>
              <a:rPr lang="ja-JP" altLang="en-US" sz="1600" dirty="0" smtClean="0">
                <a:solidFill>
                  <a:srgbClr val="FF0000"/>
                </a:solidFill>
                <a:latin typeface="+mn-ea"/>
              </a:rPr>
              <a:t>では、</a:t>
            </a:r>
            <a:r>
              <a:rPr lang="en-US" altLang="ja-JP" sz="1600" dirty="0" smtClean="0">
                <a:solidFill>
                  <a:srgbClr val="FF0000"/>
                </a:solidFill>
                <a:latin typeface="+mn-ea"/>
              </a:rPr>
              <a:t>API</a:t>
            </a:r>
            <a:r>
              <a:rPr lang="ja-JP" altLang="en-US" sz="1600" dirty="0" smtClean="0">
                <a:solidFill>
                  <a:srgbClr val="FF0000"/>
                </a:solidFill>
                <a:latin typeface="+mn-ea"/>
              </a:rPr>
              <a:t>に通貨情報を追加します</a:t>
            </a:r>
            <a:endParaRPr lang="en-US" altLang="ja-JP" sz="1600" dirty="0" smtClean="0">
              <a:solidFill>
                <a:srgbClr val="FF0000"/>
              </a:solidFill>
              <a:latin typeface="+mn-ea"/>
            </a:endParaRPr>
          </a:p>
        </p:txBody>
      </p:sp>
      <p:sp>
        <p:nvSpPr>
          <p:cNvPr id="23" name="角丸四角形吹き出し 22"/>
          <p:cNvSpPr/>
          <p:nvPr/>
        </p:nvSpPr>
        <p:spPr bwMode="auto">
          <a:xfrm>
            <a:off x="7464152" y="850830"/>
            <a:ext cx="2696880" cy="1097711"/>
          </a:xfrm>
          <a:prstGeom prst="wedgeRoundRectCallout">
            <a:avLst>
              <a:gd name="adj1" fmla="val -97236"/>
              <a:gd name="adj2" fmla="val 1358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600" b="1" dirty="0" smtClean="0">
                <a:solidFill>
                  <a:srgbClr val="FF0000"/>
                </a:solidFill>
                <a:latin typeface="+mn-ea"/>
              </a:rPr>
              <a:t>Pod</a:t>
            </a:r>
            <a:r>
              <a:rPr lang="ja-JP" altLang="en-US" sz="1600" b="1" dirty="0" smtClean="0">
                <a:solidFill>
                  <a:srgbClr val="FF0000"/>
                </a:solidFill>
                <a:latin typeface="+mn-ea"/>
              </a:rPr>
              <a:t>の中身を詳しく</a:t>
            </a:r>
            <a:endParaRPr lang="en-US" altLang="ja-JP" sz="1600" b="1" dirty="0" smtClean="0">
              <a:solidFill>
                <a:srgbClr val="FF0000"/>
              </a:solidFill>
              <a:latin typeface="+mn-ea"/>
            </a:endParaRPr>
          </a:p>
          <a:p>
            <a:r>
              <a:rPr lang="ja-JP" altLang="en-US" sz="1600" b="1" dirty="0" smtClean="0">
                <a:solidFill>
                  <a:srgbClr val="FF0000"/>
                </a:solidFill>
                <a:latin typeface="+mn-ea"/>
              </a:rPr>
              <a:t>（言語は何か？とか）</a:t>
            </a:r>
            <a:endParaRPr lang="en-US" altLang="ja-JP" sz="1600" b="1" dirty="0" smtClean="0">
              <a:solidFill>
                <a:srgbClr val="FF0000"/>
              </a:solidFill>
              <a:latin typeface="+mn-ea"/>
            </a:endParaRPr>
          </a:p>
        </p:txBody>
      </p:sp>
      <p:pic>
        <p:nvPicPr>
          <p:cNvPr id="1026" name="Picture 2" descr="python, 垂直, ロゴ アイコン"/>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3588" y="3209913"/>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p:cNvPicPr>
            <a:picLocks noChangeAspect="1"/>
          </p:cNvPicPr>
          <p:nvPr/>
        </p:nvPicPr>
        <p:blipFill>
          <a:blip r:embed="rId7"/>
          <a:stretch>
            <a:fillRect/>
          </a:stretch>
        </p:blipFill>
        <p:spPr>
          <a:xfrm>
            <a:off x="4599751" y="3142942"/>
            <a:ext cx="544225" cy="576961"/>
          </a:xfrm>
          <a:prstGeom prst="rect">
            <a:avLst/>
          </a:prstGeom>
        </p:spPr>
      </p:pic>
    </p:spTree>
    <p:extLst>
      <p:ext uri="{BB962C8B-B14F-4D97-AF65-F5344CB8AC3E}">
        <p14:creationId xmlns:p14="http://schemas.microsoft.com/office/powerpoint/2010/main" val="544921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CI/CD</a:t>
            </a:r>
            <a:r>
              <a:rPr lang="ja-JP" altLang="en-US" dirty="0" smtClean="0"/>
              <a:t>ワークフロー</a:t>
            </a:r>
          </a:p>
          <a:p>
            <a:pPr marL="180000" lvl="1" indent="0">
              <a:buNone/>
            </a:pPr>
            <a:r>
              <a:rPr lang="ja-JP" altLang="en-US" dirty="0" smtClean="0"/>
              <a:t>本説明では、サンプルアプリケーションを</a:t>
            </a:r>
            <a:r>
              <a:rPr lang="en-US" altLang="ja-JP" dirty="0" smtClean="0"/>
              <a:t>Staging</a:t>
            </a:r>
            <a:r>
              <a:rPr lang="ja-JP" altLang="en-US" dirty="0" smtClean="0"/>
              <a:t>環境、</a:t>
            </a:r>
            <a:r>
              <a:rPr lang="en-US" altLang="ja-JP" dirty="0" smtClean="0"/>
              <a:t>Production</a:t>
            </a:r>
            <a:r>
              <a:rPr lang="ja-JP" altLang="en-US" dirty="0" smtClean="0"/>
              <a:t>環境へ</a:t>
            </a:r>
            <a:r>
              <a:rPr lang="en-US" altLang="ja-JP" dirty="0" smtClean="0"/>
              <a:t>Deploy</a:t>
            </a:r>
            <a:r>
              <a:rPr lang="ja-JP" altLang="en-US" dirty="0" err="1" smtClean="0"/>
              <a:t>、</a:t>
            </a:r>
            <a:r>
              <a:rPr lang="ja-JP" altLang="en-US" dirty="0" smtClean="0"/>
              <a:t>その後アプリケーションコードの修正を</a:t>
            </a:r>
            <a:r>
              <a:rPr lang="ja-JP" altLang="en-US" dirty="0"/>
              <a:t>行</a:t>
            </a:r>
            <a:r>
              <a:rPr lang="ja-JP" altLang="en-US" dirty="0" smtClean="0"/>
              <a:t>い、</a:t>
            </a:r>
            <a:r>
              <a:rPr lang="en-US" altLang="ja-JP" dirty="0" smtClean="0"/>
              <a:t>Staging</a:t>
            </a:r>
            <a:r>
              <a:rPr lang="ja-JP" altLang="en-US" dirty="0" smtClean="0"/>
              <a:t>環境、</a:t>
            </a:r>
            <a:r>
              <a:rPr lang="en-US" altLang="ja-JP" dirty="0" smtClean="0"/>
              <a:t>Production</a:t>
            </a:r>
            <a:r>
              <a:rPr lang="ja-JP" altLang="en-US" dirty="0"/>
              <a:t>環境</a:t>
            </a:r>
            <a:r>
              <a:rPr lang="ja-JP" altLang="en-US" dirty="0" smtClean="0"/>
              <a:t>への</a:t>
            </a:r>
            <a:r>
              <a:rPr lang="en-US" altLang="ja-JP" dirty="0" smtClean="0"/>
              <a:t>Deploy</a:t>
            </a:r>
            <a:r>
              <a:rPr lang="ja-JP" altLang="en-US" dirty="0" smtClean="0"/>
              <a:t>する手順を説明していきます。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4.3 </a:t>
            </a:r>
            <a:r>
              <a:rPr lang="ja-JP" altLang="en-US" b="1" dirty="0"/>
              <a:t>チュートリアルの流れ</a:t>
            </a:r>
            <a:r>
              <a:rPr lang="en-US" altLang="ja-JP" b="1" dirty="0"/>
              <a:t>(CI/CD</a:t>
            </a:r>
            <a:r>
              <a:rPr lang="ja-JP" altLang="en-US" b="1" dirty="0"/>
              <a:t>ワークフロー</a:t>
            </a:r>
            <a:r>
              <a:rPr lang="en-US" altLang="ja-JP" b="1" dirty="0"/>
              <a:t>)</a:t>
            </a:r>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5" name="直方体 64"/>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603992" y="4929987"/>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1" name="四角形吹き出し 20"/>
          <p:cNvSpPr/>
          <p:nvPr/>
        </p:nvSpPr>
        <p:spPr bwMode="auto">
          <a:xfrm>
            <a:off x="2180844" y="1839978"/>
            <a:ext cx="4974876" cy="570919"/>
          </a:xfrm>
          <a:prstGeom prst="wedgeRectCallout">
            <a:avLst>
              <a:gd name="adj1" fmla="val -58542"/>
              <a:gd name="adj2" fmla="val 36131"/>
            </a:avLst>
          </a:prstGeom>
          <a:solidFill>
            <a:schemeClr val="accent1">
              <a:lumMod val="20000"/>
              <a:lumOff val="80000"/>
            </a:schemeClr>
          </a:solidFill>
          <a:ln w="28575">
            <a:solidFill>
              <a:schemeClr val="accent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rPr>
              <a:t>1</a:t>
            </a:r>
            <a:r>
              <a:rPr lang="ja-JP" altLang="en-US" sz="1100" b="1" dirty="0" smtClean="0">
                <a:solidFill>
                  <a:srgbClr val="FF0000"/>
                </a:solidFill>
              </a:rPr>
              <a:t>回目は、</a:t>
            </a:r>
            <a:r>
              <a:rPr lang="en-US" altLang="ja-JP" sz="1100" b="1" dirty="0" smtClean="0">
                <a:solidFill>
                  <a:srgbClr val="FF0000"/>
                </a:solidFill>
              </a:rPr>
              <a:t>fork</a:t>
            </a:r>
            <a:r>
              <a:rPr lang="ja-JP" altLang="en-US" sz="1100" b="1" dirty="0">
                <a:solidFill>
                  <a:srgbClr val="FF0000"/>
                </a:solidFill>
              </a:rPr>
              <a:t>した</a:t>
            </a:r>
            <a:r>
              <a:rPr lang="ja-JP" altLang="en-US" sz="1100" b="1" dirty="0" smtClean="0">
                <a:solidFill>
                  <a:srgbClr val="FF0000"/>
                </a:solidFill>
              </a:rPr>
              <a:t>アプリケーション</a:t>
            </a:r>
            <a:r>
              <a:rPr lang="ja-JP" altLang="en-US" sz="1100" b="1" dirty="0">
                <a:solidFill>
                  <a:srgbClr val="FF0000"/>
                </a:solidFill>
              </a:rPr>
              <a:t>コード</a:t>
            </a:r>
            <a:r>
              <a:rPr lang="ja-JP" altLang="en-US" sz="1100" b="1" dirty="0" smtClean="0">
                <a:solidFill>
                  <a:srgbClr val="FF0000"/>
                </a:solidFill>
              </a:rPr>
              <a:t>を</a:t>
            </a:r>
            <a:r>
              <a:rPr lang="ja-JP" altLang="en-US" sz="1100" b="1" dirty="0">
                <a:solidFill>
                  <a:srgbClr val="FF0000"/>
                </a:solidFill>
              </a:rPr>
              <a:t>そのまま</a:t>
            </a:r>
            <a:r>
              <a:rPr lang="en-US" altLang="ja-JP" sz="1100" b="1" dirty="0">
                <a:solidFill>
                  <a:srgbClr val="FF0000"/>
                </a:solidFill>
              </a:rPr>
              <a:t>Commit</a:t>
            </a:r>
            <a:r>
              <a:rPr lang="ja-JP" altLang="en-US" sz="1100" b="1" dirty="0">
                <a:solidFill>
                  <a:srgbClr val="FF0000"/>
                </a:solidFill>
              </a:rPr>
              <a:t> </a:t>
            </a:r>
            <a:r>
              <a:rPr lang="en-US" altLang="ja-JP" sz="1100" b="1" dirty="0">
                <a:solidFill>
                  <a:srgbClr val="FF0000"/>
                </a:solidFill>
              </a:rPr>
              <a:t>&amp; Push</a:t>
            </a:r>
            <a:endParaRPr lang="ja-JP" altLang="en-US" sz="1100" b="1" dirty="0">
              <a:solidFill>
                <a:srgbClr val="FF0000"/>
              </a:solidFill>
            </a:endParaRPr>
          </a:p>
          <a:p>
            <a:r>
              <a:rPr kumimoji="1" lang="en-US" altLang="ja-JP" sz="1100" b="1" dirty="0" smtClean="0">
                <a:solidFill>
                  <a:srgbClr val="FF0000"/>
                </a:solidFill>
                <a:latin typeface="+mn-ea"/>
              </a:rPr>
              <a:t>2</a:t>
            </a:r>
            <a:r>
              <a:rPr kumimoji="1" lang="ja-JP" altLang="en-US" sz="1100" b="1" dirty="0" smtClean="0">
                <a:solidFill>
                  <a:srgbClr val="FF0000"/>
                </a:solidFill>
                <a:latin typeface="+mn-ea"/>
              </a:rPr>
              <a:t>回目は、アプリケーションコードを修正して</a:t>
            </a:r>
            <a:r>
              <a:rPr kumimoji="1" lang="en-US" altLang="ja-JP" sz="1100" b="1" dirty="0" smtClean="0">
                <a:solidFill>
                  <a:srgbClr val="FF0000"/>
                </a:solidFill>
                <a:latin typeface="+mn-ea"/>
              </a:rPr>
              <a:t>Commit &amp; Push</a:t>
            </a:r>
            <a:endParaRPr kumimoji="1" lang="ja-JP" altLang="en-US" sz="1100" b="1" dirty="0" smtClean="0">
              <a:solidFill>
                <a:srgbClr val="FF0000"/>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8" name="角丸四角形吹き出し 47"/>
          <p:cNvSpPr/>
          <p:nvPr/>
        </p:nvSpPr>
        <p:spPr bwMode="auto">
          <a:xfrm>
            <a:off x="7011292" y="1120224"/>
            <a:ext cx="3333179" cy="1097711"/>
          </a:xfrm>
          <a:prstGeom prst="wedgeRoundRectCallout">
            <a:avLst>
              <a:gd name="adj1" fmla="val 22172"/>
              <a:gd name="adj2" fmla="val 14847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600" b="1" dirty="0" smtClean="0">
                <a:solidFill>
                  <a:srgbClr val="FF0000"/>
                </a:solidFill>
                <a:latin typeface="+mn-ea"/>
              </a:rPr>
              <a:t>・</a:t>
            </a:r>
            <a:r>
              <a:rPr lang="en-US" altLang="ja-JP" sz="1600" b="1" dirty="0" smtClean="0">
                <a:solidFill>
                  <a:srgbClr val="FF0000"/>
                </a:solidFill>
                <a:latin typeface="+mn-ea"/>
              </a:rPr>
              <a:t>UI</a:t>
            </a:r>
            <a:r>
              <a:rPr lang="ja-JP" altLang="en-US" sz="1600" b="1" dirty="0" smtClean="0">
                <a:solidFill>
                  <a:srgbClr val="FF0000"/>
                </a:solidFill>
                <a:latin typeface="+mn-ea"/>
              </a:rPr>
              <a:t>は</a:t>
            </a:r>
            <a:r>
              <a:rPr lang="en-US" altLang="ja-JP" sz="1600" b="1" dirty="0" err="1" smtClean="0">
                <a:solidFill>
                  <a:srgbClr val="FF0000"/>
                </a:solidFill>
                <a:latin typeface="+mn-ea"/>
              </a:rPr>
              <a:t>nginx</a:t>
            </a:r>
            <a:r>
              <a:rPr lang="ja-JP" altLang="en-US" sz="1600" b="1" dirty="0" smtClean="0">
                <a:solidFill>
                  <a:srgbClr val="FF0000"/>
                </a:solidFill>
                <a:latin typeface="+mn-ea"/>
              </a:rPr>
              <a:t>の図にする</a:t>
            </a:r>
            <a:endParaRPr lang="en-US" altLang="ja-JP" sz="1600" b="1" dirty="0" smtClean="0">
              <a:solidFill>
                <a:srgbClr val="FF0000"/>
              </a:solidFill>
              <a:latin typeface="+mn-ea"/>
            </a:endParaRPr>
          </a:p>
          <a:p>
            <a:r>
              <a:rPr lang="ja-JP" altLang="en-US" sz="1600" b="1" dirty="0" smtClean="0">
                <a:solidFill>
                  <a:srgbClr val="FF0000"/>
                </a:solidFill>
                <a:latin typeface="+mn-ea"/>
              </a:rPr>
              <a:t>・</a:t>
            </a:r>
            <a:r>
              <a:rPr lang="en-US" altLang="ja-JP" sz="1600" b="1" dirty="0" smtClean="0">
                <a:solidFill>
                  <a:srgbClr val="FF0000"/>
                </a:solidFill>
                <a:latin typeface="+mn-ea"/>
              </a:rPr>
              <a:t>API</a:t>
            </a:r>
            <a:r>
              <a:rPr lang="ja-JP" altLang="en-US" sz="1600" b="1" dirty="0" smtClean="0">
                <a:solidFill>
                  <a:srgbClr val="FF0000"/>
                </a:solidFill>
                <a:latin typeface="+mn-ea"/>
              </a:rPr>
              <a:t>は</a:t>
            </a:r>
            <a:r>
              <a:rPr lang="en-US" altLang="ja-JP" sz="1600" b="1" dirty="0" smtClean="0">
                <a:solidFill>
                  <a:srgbClr val="FF0000"/>
                </a:solidFill>
                <a:latin typeface="+mn-ea"/>
              </a:rPr>
              <a:t>Python</a:t>
            </a:r>
            <a:r>
              <a:rPr lang="ja-JP" altLang="en-US" sz="1600" b="1" dirty="0" smtClean="0">
                <a:solidFill>
                  <a:srgbClr val="FF0000"/>
                </a:solidFill>
                <a:latin typeface="+mn-ea"/>
              </a:rPr>
              <a:t>の図にする</a:t>
            </a:r>
            <a:endParaRPr lang="en-US" altLang="ja-JP" sz="1600" b="1" dirty="0" smtClean="0">
              <a:solidFill>
                <a:srgbClr val="FF0000"/>
              </a:solidFill>
              <a:latin typeface="+mn-ea"/>
            </a:endParaRPr>
          </a:p>
          <a:p>
            <a:r>
              <a:rPr lang="ja-JP" altLang="en-US" sz="1600" b="1" dirty="0" smtClean="0">
                <a:solidFill>
                  <a:srgbClr val="FF0000"/>
                </a:solidFill>
                <a:latin typeface="+mn-ea"/>
              </a:rPr>
              <a:t>・箱の右上にアイコン載せるだけでもよい</a:t>
            </a:r>
            <a:endParaRPr lang="en-US" altLang="ja-JP" sz="1600" b="1" dirty="0" smtClean="0">
              <a:solidFill>
                <a:srgbClr val="FF0000"/>
              </a:solidFill>
              <a:latin typeface="+mn-ea"/>
            </a:endParaRPr>
          </a:p>
        </p:txBody>
      </p:sp>
      <p:pic>
        <p:nvPicPr>
          <p:cNvPr id="49"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stretch>
            <a:fillRect/>
          </a:stretch>
        </p:blipFill>
        <p:spPr>
          <a:xfrm>
            <a:off x="10048222" y="5105902"/>
            <a:ext cx="464052" cy="491965"/>
          </a:xfrm>
          <a:prstGeom prst="rect">
            <a:avLst/>
          </a:prstGeom>
        </p:spPr>
      </p:pic>
      <p:pic>
        <p:nvPicPr>
          <p:cNvPr id="55"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1" name="図 60"/>
          <p:cNvPicPr>
            <a:picLocks noChangeAspect="1"/>
          </p:cNvPicPr>
          <p:nvPr/>
        </p:nvPicPr>
        <p:blipFill>
          <a:blip r:embed="rId5"/>
          <a:stretch>
            <a:fillRect/>
          </a:stretch>
        </p:blipFill>
        <p:spPr>
          <a:xfrm>
            <a:off x="7738656" y="5113640"/>
            <a:ext cx="464052" cy="491965"/>
          </a:xfrm>
          <a:prstGeom prst="rect">
            <a:avLst/>
          </a:prstGeom>
        </p:spPr>
      </p:pic>
      <p:sp>
        <p:nvSpPr>
          <p:cNvPr id="62" name="直方体 61"/>
          <p:cNvSpPr/>
          <p:nvPr/>
        </p:nvSpPr>
        <p:spPr bwMode="auto">
          <a:xfrm>
            <a:off x="9613423" y="3997853"/>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3" name="図 62"/>
          <p:cNvPicPr>
            <a:picLocks noChangeAspect="1"/>
          </p:cNvPicPr>
          <p:nvPr/>
        </p:nvPicPr>
        <p:blipFill>
          <a:blip r:embed="rId5"/>
          <a:stretch>
            <a:fillRect/>
          </a:stretch>
        </p:blipFill>
        <p:spPr>
          <a:xfrm>
            <a:off x="10057653" y="4173768"/>
            <a:ext cx="464052" cy="491965"/>
          </a:xfrm>
          <a:prstGeom prst="rect">
            <a:avLst/>
          </a:prstGeom>
        </p:spPr>
      </p:pic>
      <p:sp>
        <p:nvSpPr>
          <p:cNvPr id="64" name="直方体 63"/>
          <p:cNvSpPr/>
          <p:nvPr/>
        </p:nvSpPr>
        <p:spPr bwMode="auto">
          <a:xfrm>
            <a:off x="9625692" y="3061482"/>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8" name="図 67"/>
          <p:cNvPicPr>
            <a:picLocks noChangeAspect="1"/>
          </p:cNvPicPr>
          <p:nvPr/>
        </p:nvPicPr>
        <p:blipFill>
          <a:blip r:embed="rId5"/>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UI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spTree>
    <p:extLst>
      <p:ext uri="{BB962C8B-B14F-4D97-AF65-F5344CB8AC3E}">
        <p14:creationId xmlns:p14="http://schemas.microsoft.com/office/powerpoint/2010/main" val="414887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t>4.4 Manifest</a:t>
            </a:r>
            <a:r>
              <a:rPr kumimoji="1" lang="ja-JP" altLang="en-US" b="1" dirty="0" smtClean="0"/>
              <a:t>テンプレートファイル</a:t>
            </a:r>
            <a:r>
              <a:rPr lang="ja-JP" altLang="en-US" b="1" dirty="0" smtClean="0"/>
              <a:t>について</a:t>
            </a:r>
            <a:endParaRPr kumimoji="1" lang="ja-JP" altLang="en-US" b="1" dirty="0"/>
          </a:p>
        </p:txBody>
      </p:sp>
      <p:sp>
        <p:nvSpPr>
          <p:cNvPr id="3" name="コンテンツ プレースホルダー 2"/>
          <p:cNvSpPr>
            <a:spLocks noGrp="1"/>
          </p:cNvSpPr>
          <p:nvPr>
            <p:ph sz="quarter" idx="10"/>
          </p:nvPr>
        </p:nvSpPr>
        <p:spPr/>
        <p:txBody>
          <a:bodyPr/>
          <a:lstStyle/>
          <a:p>
            <a:r>
              <a:rPr kumimoji="1" lang="en-US" altLang="ja-JP" dirty="0" smtClean="0"/>
              <a:t>Manifest</a:t>
            </a:r>
            <a:r>
              <a:rPr kumimoji="1" lang="ja-JP" altLang="en-US" dirty="0" smtClean="0"/>
              <a:t>テンプレートファイル</a:t>
            </a:r>
            <a:endParaRPr kumimoji="1" lang="en-US" altLang="ja-JP" dirty="0" smtClean="0"/>
          </a:p>
          <a:p>
            <a:pPr marL="0" indent="0">
              <a:buNone/>
            </a:pPr>
            <a:r>
              <a:rPr lang="ja-JP" altLang="en-US" dirty="0" smtClean="0"/>
              <a:t>　</a:t>
            </a:r>
            <a:r>
              <a:rPr lang="ja-JP" altLang="en-US" sz="1800" dirty="0" smtClean="0"/>
              <a:t>サンプルアプリケーションの</a:t>
            </a:r>
            <a:r>
              <a:rPr lang="en-US" altLang="ja-JP" sz="1800" dirty="0" smtClean="0"/>
              <a:t>Manifest</a:t>
            </a:r>
            <a:r>
              <a:rPr lang="ja-JP" altLang="en-US" sz="1800" dirty="0" smtClean="0"/>
              <a:t>テンプレートファイルは、</a:t>
            </a:r>
            <a:r>
              <a:rPr lang="en-US" altLang="ja-JP" sz="1800" dirty="0" smtClean="0"/>
              <a:t>UI</a:t>
            </a:r>
            <a:r>
              <a:rPr lang="ja-JP" altLang="en-US" sz="1800" dirty="0" smtClean="0"/>
              <a:t>と</a:t>
            </a:r>
            <a:r>
              <a:rPr lang="en-US" altLang="ja-JP" sz="1800" dirty="0" smtClean="0"/>
              <a:t>API</a:t>
            </a:r>
            <a:r>
              <a:rPr lang="ja-JP" altLang="en-US" sz="1800" dirty="0" smtClean="0"/>
              <a:t>用の</a:t>
            </a:r>
            <a:r>
              <a:rPr lang="en-US" altLang="ja-JP" sz="1800" dirty="0" smtClean="0"/>
              <a:t>2</a:t>
            </a:r>
            <a:r>
              <a:rPr lang="ja-JP" altLang="en-US" sz="1800" dirty="0" smtClean="0"/>
              <a:t>つが用意されております。</a:t>
            </a:r>
            <a:endParaRPr lang="en-US" altLang="ja-JP" sz="1800" dirty="0" smtClean="0"/>
          </a:p>
          <a:p>
            <a:pPr marL="0" indent="0">
              <a:buNone/>
            </a:pPr>
            <a:r>
              <a:rPr lang="ja-JP" altLang="en-US" sz="1800" dirty="0" smtClean="0"/>
              <a:t>　環境一致を考慮した上での可変部分を変数化したテンプレート形式となっており、</a:t>
            </a:r>
            <a:endParaRPr lang="en-US" altLang="ja-JP" sz="1800" dirty="0" smtClean="0"/>
          </a:p>
          <a:p>
            <a:pPr marL="0" indent="0">
              <a:buNone/>
            </a:pPr>
            <a:r>
              <a:rPr lang="ja-JP" altLang="en-US" sz="1800" dirty="0"/>
              <a:t>　</a:t>
            </a:r>
            <a:r>
              <a:rPr lang="ja-JP" altLang="en-US" sz="1800" dirty="0" smtClean="0"/>
              <a:t>レプリカ数、イメージ</a:t>
            </a:r>
            <a:r>
              <a:rPr lang="en-US" altLang="ja-JP" sz="1800" dirty="0" smtClean="0"/>
              <a:t>(tag</a:t>
            </a:r>
            <a:r>
              <a:rPr lang="ja-JP" altLang="en-US" sz="1800" dirty="0" smtClean="0"/>
              <a:t>含む）、ポート番号をあらかじめ定義しております。</a:t>
            </a:r>
            <a:endParaRPr lang="en-US" altLang="ja-JP" sz="1800" dirty="0" smtClean="0"/>
          </a:p>
        </p:txBody>
      </p:sp>
      <p:sp>
        <p:nvSpPr>
          <p:cNvPr id="5" name="正方形/長方形 4"/>
          <p:cNvSpPr/>
          <p:nvPr/>
        </p:nvSpPr>
        <p:spPr bwMode="auto">
          <a:xfrm>
            <a:off x="1955540" y="3093200"/>
            <a:ext cx="1872208" cy="1080120"/>
          </a:xfrm>
          <a:prstGeom prst="rect">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smtClean="0">
                <a:latin typeface="+mn-ea"/>
              </a:rPr>
              <a:t>ui-app.yaml</a:t>
            </a:r>
            <a:endParaRPr kumimoji="1" lang="ja-JP" altLang="en-US" b="1" dirty="0" smtClean="0">
              <a:latin typeface="+mn-ea"/>
            </a:endParaRPr>
          </a:p>
        </p:txBody>
      </p:sp>
      <p:sp>
        <p:nvSpPr>
          <p:cNvPr id="6" name="正方形/長方形 5"/>
          <p:cNvSpPr/>
          <p:nvPr/>
        </p:nvSpPr>
        <p:spPr bwMode="auto">
          <a:xfrm>
            <a:off x="1955540" y="4288559"/>
            <a:ext cx="1872208" cy="1080120"/>
          </a:xfrm>
          <a:prstGeom prst="rect">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api</a:t>
            </a:r>
            <a:r>
              <a:rPr lang="en-US" altLang="ja-JP" b="1" dirty="0" err="1" smtClean="0">
                <a:latin typeface="+mn-ea"/>
              </a:rPr>
              <a:t>-app.yaml</a:t>
            </a:r>
            <a:endParaRPr kumimoji="1" lang="ja-JP" altLang="en-US" b="1" dirty="0" smtClean="0">
              <a:latin typeface="+mn-ea"/>
            </a:endParaRPr>
          </a:p>
        </p:txBody>
      </p:sp>
      <p:sp>
        <p:nvSpPr>
          <p:cNvPr id="7" name="角丸四角形 6"/>
          <p:cNvSpPr/>
          <p:nvPr/>
        </p:nvSpPr>
        <p:spPr bwMode="auto">
          <a:xfrm>
            <a:off x="1559496" y="2780929"/>
            <a:ext cx="2664296" cy="273630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1688136" y="2527416"/>
            <a:ext cx="2328053" cy="584775"/>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Manifest</a:t>
            </a:r>
            <a:r>
              <a:rPr kumimoji="1" lang="ja-JP" altLang="en-US" sz="1600" b="1" dirty="0" smtClean="0">
                <a:solidFill>
                  <a:srgbClr val="C00000"/>
                </a:solidFill>
                <a:effectLst>
                  <a:glow rad="127000">
                    <a:schemeClr val="bg1"/>
                  </a:glow>
                </a:effectLst>
              </a:rPr>
              <a:t>テンプレート</a:t>
            </a:r>
            <a:endParaRPr kumimoji="1" lang="en-US" altLang="ja-JP" sz="1600" b="1" dirty="0" smtClean="0">
              <a:solidFill>
                <a:srgbClr val="C00000"/>
              </a:solidFill>
              <a:effectLst>
                <a:glow rad="127000">
                  <a:schemeClr val="bg1"/>
                </a:glow>
              </a:effectLst>
            </a:endParaRPr>
          </a:p>
          <a:p>
            <a:r>
              <a:rPr lang="ja-JP" altLang="en-US" sz="1600" b="1" dirty="0">
                <a:solidFill>
                  <a:srgbClr val="C00000"/>
                </a:solidFill>
                <a:effectLst>
                  <a:glow rad="127000">
                    <a:schemeClr val="bg1"/>
                  </a:glow>
                </a:effectLst>
              </a:rPr>
              <a:t>ファイル</a:t>
            </a:r>
            <a:endParaRPr kumimoji="1" lang="en-US" altLang="ja-JP" sz="1600" b="1" dirty="0" smtClean="0">
              <a:solidFill>
                <a:srgbClr val="C00000"/>
              </a:solidFill>
              <a:effectLst>
                <a:glow rad="127000">
                  <a:schemeClr val="bg1"/>
                </a:glow>
              </a:effectLst>
            </a:endParaRPr>
          </a:p>
        </p:txBody>
      </p:sp>
      <p:sp>
        <p:nvSpPr>
          <p:cNvPr id="9" name="角丸四角形吹き出し 8"/>
          <p:cNvSpPr/>
          <p:nvPr/>
        </p:nvSpPr>
        <p:spPr bwMode="auto">
          <a:xfrm>
            <a:off x="5159896" y="2748926"/>
            <a:ext cx="6120680" cy="2264250"/>
          </a:xfrm>
          <a:prstGeom prst="wedgeRoundRectCallout">
            <a:avLst>
              <a:gd name="adj1" fmla="val -68510"/>
              <a:gd name="adj2" fmla="val -795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en-US" altLang="ja-JP" sz="1600" dirty="0" smtClean="0">
                <a:solidFill>
                  <a:srgbClr val="FF0000"/>
                </a:solidFill>
                <a:latin typeface="+mn-ea"/>
              </a:rPr>
              <a:t>Manifest</a:t>
            </a:r>
            <a:r>
              <a:rPr lang="ja-JP" altLang="en-US" sz="1600" dirty="0" smtClean="0">
                <a:solidFill>
                  <a:srgbClr val="FF0000"/>
                </a:solidFill>
                <a:latin typeface="+mn-ea"/>
              </a:rPr>
              <a:t>パラメータで編集できる項目は次の</a:t>
            </a:r>
            <a:r>
              <a:rPr lang="en-US" altLang="ja-JP" sz="1600" dirty="0" smtClean="0">
                <a:solidFill>
                  <a:srgbClr val="FF0000"/>
                </a:solidFill>
                <a:latin typeface="+mn-ea"/>
              </a:rPr>
              <a:t>5</a:t>
            </a:r>
            <a:r>
              <a:rPr lang="ja-JP" altLang="en-US" sz="1600" dirty="0" smtClean="0">
                <a:solidFill>
                  <a:srgbClr val="FF0000"/>
                </a:solidFill>
                <a:latin typeface="+mn-ea"/>
              </a:rPr>
              <a:t>項目となります</a:t>
            </a:r>
            <a:endParaRPr lang="en-US" altLang="ja-JP" sz="1600" dirty="0" smtClean="0">
              <a:solidFill>
                <a:srgbClr val="FF0000"/>
              </a:solidFill>
              <a:latin typeface="+mn-ea"/>
            </a:endParaRPr>
          </a:p>
          <a:p>
            <a:endParaRPr lang="en-US" altLang="ja-JP" sz="1600" dirty="0">
              <a:solidFill>
                <a:srgbClr val="FF0000"/>
              </a:solidFill>
              <a:latin typeface="+mn-ea"/>
            </a:endParaRPr>
          </a:p>
          <a:p>
            <a:r>
              <a:rPr lang="ja-JP" altLang="en-US" sz="1600" dirty="0" smtClean="0">
                <a:solidFill>
                  <a:srgbClr val="FF0000"/>
                </a:solidFill>
                <a:latin typeface="+mn-ea"/>
              </a:rPr>
              <a:t>１．</a:t>
            </a:r>
            <a:r>
              <a:rPr lang="en-US" altLang="ja-JP" sz="1600" dirty="0" smtClean="0">
                <a:solidFill>
                  <a:srgbClr val="FF0000"/>
                </a:solidFill>
                <a:latin typeface="+mn-ea"/>
              </a:rPr>
              <a:t>replicas	…</a:t>
            </a:r>
            <a:r>
              <a:rPr lang="ja-JP" altLang="en-US" sz="1600" dirty="0" smtClean="0">
                <a:solidFill>
                  <a:srgbClr val="FF0000"/>
                </a:solidFill>
                <a:latin typeface="+mn-ea"/>
              </a:rPr>
              <a:t>　レプリカ数</a:t>
            </a:r>
            <a:endParaRPr lang="en-US" altLang="ja-JP" sz="1600" dirty="0" smtClean="0">
              <a:solidFill>
                <a:srgbClr val="FF0000"/>
              </a:solidFill>
              <a:latin typeface="+mn-ea"/>
            </a:endParaRPr>
          </a:p>
          <a:p>
            <a:r>
              <a:rPr lang="ja-JP" altLang="en-US" sz="1600" dirty="0" smtClean="0">
                <a:solidFill>
                  <a:srgbClr val="FF0000"/>
                </a:solidFill>
                <a:latin typeface="+mn-ea"/>
              </a:rPr>
              <a:t>２．</a:t>
            </a:r>
            <a:r>
              <a:rPr lang="en-US" altLang="ja-JP" sz="1600" dirty="0" smtClean="0">
                <a:solidFill>
                  <a:srgbClr val="FF0000"/>
                </a:solidFill>
                <a:latin typeface="+mn-ea"/>
              </a:rPr>
              <a:t>image	…</a:t>
            </a:r>
            <a:r>
              <a:rPr lang="ja-JP" altLang="en-US" sz="1600" dirty="0" smtClean="0">
                <a:solidFill>
                  <a:srgbClr val="FF0000"/>
                </a:solidFill>
                <a:latin typeface="+mn-ea"/>
              </a:rPr>
              <a:t>　イメージ</a:t>
            </a:r>
            <a:r>
              <a:rPr lang="en-US" altLang="ja-JP" sz="1600" dirty="0" smtClean="0">
                <a:solidFill>
                  <a:srgbClr val="FF0000"/>
                </a:solidFill>
                <a:latin typeface="+mn-ea"/>
              </a:rPr>
              <a:t>URL</a:t>
            </a:r>
          </a:p>
          <a:p>
            <a:r>
              <a:rPr lang="ja-JP" altLang="en-US" sz="1600" dirty="0" smtClean="0">
                <a:solidFill>
                  <a:srgbClr val="FF0000"/>
                </a:solidFill>
                <a:latin typeface="+mn-ea"/>
              </a:rPr>
              <a:t>３．</a:t>
            </a:r>
            <a:r>
              <a:rPr lang="en-US" altLang="ja-JP" sz="1600" dirty="0" err="1" smtClean="0">
                <a:solidFill>
                  <a:srgbClr val="FF0000"/>
                </a:solidFill>
                <a:latin typeface="+mn-ea"/>
              </a:rPr>
              <a:t>image_tag</a:t>
            </a:r>
            <a:r>
              <a:rPr lang="en-US" altLang="ja-JP" sz="1600" dirty="0" smtClean="0">
                <a:solidFill>
                  <a:srgbClr val="FF0000"/>
                </a:solidFill>
                <a:latin typeface="+mn-ea"/>
              </a:rPr>
              <a:t>	…</a:t>
            </a:r>
            <a:r>
              <a:rPr lang="ja-JP" altLang="en-US" sz="1600" dirty="0" smtClean="0">
                <a:solidFill>
                  <a:srgbClr val="FF0000"/>
                </a:solidFill>
                <a:latin typeface="+mn-ea"/>
              </a:rPr>
              <a:t>　イメージ</a:t>
            </a:r>
            <a:r>
              <a:rPr lang="en-US" altLang="ja-JP" sz="1600" dirty="0" smtClean="0">
                <a:solidFill>
                  <a:srgbClr val="FF0000"/>
                </a:solidFill>
                <a:latin typeface="+mn-ea"/>
              </a:rPr>
              <a:t>tag</a:t>
            </a:r>
          </a:p>
          <a:p>
            <a:r>
              <a:rPr lang="ja-JP" altLang="en-US" sz="1600" dirty="0" smtClean="0">
                <a:solidFill>
                  <a:srgbClr val="FF0000"/>
                </a:solidFill>
                <a:latin typeface="+mn-ea"/>
              </a:rPr>
              <a:t>４．</a:t>
            </a:r>
            <a:r>
              <a:rPr lang="en-US" altLang="ja-JP" sz="1600" dirty="0" err="1" smtClean="0">
                <a:solidFill>
                  <a:srgbClr val="FF0000"/>
                </a:solidFill>
                <a:latin typeface="+mn-ea"/>
              </a:rPr>
              <a:t>port_no_active</a:t>
            </a:r>
            <a:r>
              <a:rPr lang="en-US" altLang="ja-JP" sz="1600" dirty="0">
                <a:solidFill>
                  <a:srgbClr val="FF0000"/>
                </a:solidFill>
                <a:latin typeface="+mn-ea"/>
              </a:rPr>
              <a:t> </a:t>
            </a:r>
            <a:r>
              <a:rPr lang="en-US" altLang="ja-JP" sz="1600" dirty="0" smtClean="0">
                <a:solidFill>
                  <a:srgbClr val="FF0000"/>
                </a:solidFill>
                <a:latin typeface="+mn-ea"/>
              </a:rPr>
              <a:t>…</a:t>
            </a:r>
            <a:r>
              <a:rPr lang="ja-JP" altLang="en-US" sz="1600" dirty="0" smtClean="0">
                <a:solidFill>
                  <a:srgbClr val="FF0000"/>
                </a:solidFill>
                <a:latin typeface="+mn-ea"/>
              </a:rPr>
              <a:t> アクティブ</a:t>
            </a:r>
            <a:r>
              <a:rPr lang="ja-JP" altLang="en-US" sz="1600" dirty="0">
                <a:solidFill>
                  <a:srgbClr val="FF0000"/>
                </a:solidFill>
                <a:latin typeface="+mn-ea"/>
              </a:rPr>
              <a:t>面</a:t>
            </a:r>
            <a:r>
              <a:rPr lang="ja-JP" altLang="en-US" sz="1600" dirty="0" smtClean="0">
                <a:solidFill>
                  <a:srgbClr val="FF0000"/>
                </a:solidFill>
                <a:latin typeface="+mn-ea"/>
              </a:rPr>
              <a:t>のポート番号</a:t>
            </a:r>
            <a:endParaRPr lang="en-US" altLang="ja-JP" sz="1600" dirty="0" smtClean="0">
              <a:solidFill>
                <a:srgbClr val="FF0000"/>
              </a:solidFill>
              <a:latin typeface="+mn-ea"/>
            </a:endParaRPr>
          </a:p>
          <a:p>
            <a:r>
              <a:rPr lang="ja-JP" altLang="en-US" sz="1600" dirty="0" smtClean="0">
                <a:solidFill>
                  <a:srgbClr val="FF0000"/>
                </a:solidFill>
                <a:latin typeface="+mn-ea"/>
              </a:rPr>
              <a:t>５．</a:t>
            </a:r>
            <a:r>
              <a:rPr lang="en-US" altLang="ja-JP" sz="1600" dirty="0" err="1" smtClean="0">
                <a:solidFill>
                  <a:srgbClr val="FF0000"/>
                </a:solidFill>
                <a:latin typeface="+mn-ea"/>
              </a:rPr>
              <a:t>port_no_preview</a:t>
            </a:r>
            <a:r>
              <a:rPr lang="ja-JP" altLang="en-US" sz="1600" dirty="0" smtClean="0">
                <a:solidFill>
                  <a:srgbClr val="FF0000"/>
                </a:solidFill>
                <a:latin typeface="+mn-ea"/>
              </a:rPr>
              <a:t> </a:t>
            </a:r>
            <a:r>
              <a:rPr lang="en-US" altLang="ja-JP" sz="1600" dirty="0" smtClean="0">
                <a:solidFill>
                  <a:srgbClr val="FF0000"/>
                </a:solidFill>
                <a:latin typeface="+mn-ea"/>
              </a:rPr>
              <a:t>…</a:t>
            </a:r>
            <a:r>
              <a:rPr lang="ja-JP" altLang="en-US" sz="1600" dirty="0" smtClean="0">
                <a:solidFill>
                  <a:srgbClr val="FF0000"/>
                </a:solidFill>
                <a:latin typeface="+mn-ea"/>
              </a:rPr>
              <a:t> プレビュー</a:t>
            </a:r>
            <a:r>
              <a:rPr lang="ja-JP" altLang="en-US" sz="1600" dirty="0">
                <a:solidFill>
                  <a:srgbClr val="FF0000"/>
                </a:solidFill>
                <a:latin typeface="+mn-ea"/>
              </a:rPr>
              <a:t>面</a:t>
            </a:r>
            <a:r>
              <a:rPr lang="ja-JP" altLang="en-US" sz="1600" dirty="0" smtClean="0">
                <a:solidFill>
                  <a:srgbClr val="FF0000"/>
                </a:solidFill>
                <a:latin typeface="+mn-ea"/>
              </a:rPr>
              <a:t>のポート番号</a:t>
            </a:r>
            <a:endParaRPr lang="en-US" altLang="ja-JP" sz="1600" dirty="0" smtClean="0">
              <a:solidFill>
                <a:srgbClr val="FF0000"/>
              </a:solidFill>
              <a:latin typeface="+mn-ea"/>
            </a:endParaRPr>
          </a:p>
        </p:txBody>
      </p:sp>
      <p:sp>
        <p:nvSpPr>
          <p:cNvPr id="10" name="テキスト ボックス 9"/>
          <p:cNvSpPr txBox="1"/>
          <p:nvPr/>
        </p:nvSpPr>
        <p:spPr>
          <a:xfrm>
            <a:off x="3215680" y="5622191"/>
            <a:ext cx="662473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それでは</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1</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lang="en-US" altLang="ja-JP"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手順を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実行してみましょう</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5112789" y="5063767"/>
            <a:ext cx="6214894" cy="253916"/>
          </a:xfrm>
          <a:prstGeom prst="rect">
            <a:avLst/>
          </a:prstGeom>
          <a:noFill/>
        </p:spPr>
        <p:txBody>
          <a:bodyPr wrap="square" rtlCol="0">
            <a:spAutoFit/>
          </a:bodyPr>
          <a:lstStyle/>
          <a:p>
            <a:pPr algn="r"/>
            <a:r>
              <a:rPr kumimoji="1" lang="en-US" altLang="ja-JP" sz="1050" dirty="0" smtClean="0"/>
              <a:t>※</a:t>
            </a:r>
            <a:r>
              <a:rPr kumimoji="1" lang="ja-JP" altLang="en-US" sz="1050" dirty="0" smtClean="0"/>
              <a:t> </a:t>
            </a:r>
            <a:r>
              <a:rPr lang="ja-JP" altLang="en-US" sz="1050" dirty="0" smtClean="0"/>
              <a:t>現在は</a:t>
            </a:r>
            <a:r>
              <a:rPr lang="ja-JP" altLang="en-US" sz="1050" dirty="0"/>
              <a:t>上記</a:t>
            </a:r>
            <a:r>
              <a:rPr lang="ja-JP" altLang="en-US" sz="1050" dirty="0" smtClean="0"/>
              <a:t>の</a:t>
            </a:r>
            <a:r>
              <a:rPr lang="ja-JP" altLang="en-US" sz="1050" dirty="0"/>
              <a:t>パラメータで固定ですが、今後は自由にパラメータを設定できるように</a:t>
            </a:r>
            <a:r>
              <a:rPr lang="ja-JP" altLang="en-US" sz="1050" dirty="0" smtClean="0"/>
              <a:t>なります</a:t>
            </a:r>
            <a:endParaRPr kumimoji="1" lang="ja-JP" altLang="en-US" sz="1050" dirty="0"/>
          </a:p>
        </p:txBody>
      </p:sp>
    </p:spTree>
    <p:extLst>
      <p:ext uri="{BB962C8B-B14F-4D97-AF65-F5344CB8AC3E}">
        <p14:creationId xmlns:p14="http://schemas.microsoft.com/office/powerpoint/2010/main" val="2430238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b="1" dirty="0" smtClean="0"/>
              <a:t>1</a:t>
            </a:r>
            <a:r>
              <a:rPr lang="ja-JP" altLang="en-US" b="1" dirty="0" smtClean="0"/>
              <a:t>回目の</a:t>
            </a:r>
            <a:r>
              <a:rPr lang="en-US" altLang="ja-JP" b="1" dirty="0"/>
              <a:t>CI/CD</a:t>
            </a:r>
            <a:r>
              <a:rPr lang="ja-JP" altLang="en-US" b="1" dirty="0"/>
              <a:t>ワークフロー手順</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2820855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Staging</a:t>
            </a:r>
            <a:r>
              <a:rPr lang="ja-JP" altLang="en-US" dirty="0" smtClean="0"/>
              <a:t>環境</a:t>
            </a:r>
            <a:r>
              <a:rPr lang="ja-JP" altLang="en-US" dirty="0"/>
              <a:t>への</a:t>
            </a:r>
            <a:r>
              <a:rPr lang="en-US" altLang="ja-JP" dirty="0"/>
              <a:t>Deploy</a:t>
            </a:r>
            <a:endParaRPr lang="ja-JP" altLang="en-US" dirty="0" smtClean="0"/>
          </a:p>
          <a:p>
            <a:pPr marL="180000" lvl="1" indent="0">
              <a:buNone/>
            </a:pPr>
            <a:r>
              <a:rPr lang="en-US" altLang="ja-JP" dirty="0"/>
              <a:t>1</a:t>
            </a:r>
            <a:r>
              <a:rPr lang="ja-JP" altLang="en-US" dirty="0"/>
              <a:t>回目</a:t>
            </a:r>
            <a:r>
              <a:rPr lang="ja-JP" altLang="en-US" dirty="0" smtClean="0"/>
              <a:t>の</a:t>
            </a:r>
            <a:r>
              <a:rPr lang="en-US" altLang="ja-JP" dirty="0" smtClean="0"/>
              <a:t>CI/CD</a:t>
            </a:r>
            <a:r>
              <a:rPr lang="ja-JP" altLang="en-US" dirty="0" smtClean="0"/>
              <a:t>ワークフロー手順として、アプリケーションコードの</a:t>
            </a:r>
            <a:r>
              <a:rPr lang="en-US" altLang="ja-JP" dirty="0" smtClean="0"/>
              <a:t>Commit</a:t>
            </a:r>
            <a:r>
              <a:rPr lang="ja-JP" altLang="en-US" dirty="0" smtClean="0"/>
              <a:t>＆</a:t>
            </a:r>
            <a:r>
              <a:rPr lang="en-US" altLang="ja-JP" dirty="0" smtClean="0"/>
              <a:t>Push</a:t>
            </a:r>
            <a:r>
              <a:rPr lang="ja-JP" altLang="en-US" dirty="0" smtClean="0"/>
              <a:t>から</a:t>
            </a:r>
            <a:r>
              <a:rPr lang="en-US" altLang="ja-JP" dirty="0" smtClean="0"/>
              <a:t>Staging</a:t>
            </a:r>
            <a:r>
              <a:rPr lang="ja-JP" altLang="en-US" dirty="0" smtClean="0"/>
              <a:t>環境への</a:t>
            </a:r>
            <a:r>
              <a:rPr lang="en-US" altLang="ja-JP" dirty="0" smtClean="0"/>
              <a:t>Deploy</a:t>
            </a:r>
            <a:r>
              <a:rPr lang="ja-JP" altLang="en-US" dirty="0" err="1" smtClean="0"/>
              <a:t>、</a:t>
            </a:r>
            <a:r>
              <a:rPr lang="en-US" altLang="ja-JP" dirty="0" smtClean="0"/>
              <a:t>CD</a:t>
            </a:r>
            <a:r>
              <a:rPr lang="ja-JP" altLang="en-US" dirty="0" smtClean="0"/>
              <a:t>結果確認までの手順は以下の通りとなります。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4.5 </a:t>
            </a:r>
            <a:r>
              <a:rPr lang="en-US" altLang="ja-JP" b="1" dirty="0"/>
              <a:t>1</a:t>
            </a:r>
            <a:r>
              <a:rPr lang="ja-JP" altLang="en-US" b="1" dirty="0"/>
              <a:t>回目の</a:t>
            </a:r>
            <a:r>
              <a:rPr lang="en-US" altLang="ja-JP" b="1" dirty="0"/>
              <a:t>CI/CD</a:t>
            </a:r>
            <a:r>
              <a:rPr lang="ja-JP" altLang="en-US" b="1" dirty="0"/>
              <a:t>ワークフロー</a:t>
            </a:r>
            <a:r>
              <a:rPr lang="ja-JP" altLang="en-US" b="1" dirty="0" smtClean="0"/>
              <a:t>手順</a:t>
            </a:r>
            <a:r>
              <a:rPr lang="en-US" altLang="ja-JP" b="1" dirty="0" smtClean="0"/>
              <a:t>(1/24)</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603992" y="4929987"/>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84" name="テキスト ボックス 83"/>
          <p:cNvSpPr txBox="1"/>
          <p:nvPr/>
        </p:nvSpPr>
        <p:spPr>
          <a:xfrm>
            <a:off x="9708933" y="2736275"/>
            <a:ext cx="1800200" cy="338554"/>
          </a:xfrm>
          <a:prstGeom prst="rect">
            <a:avLst/>
          </a:prstGeom>
          <a:noFill/>
          <a:ln>
            <a:noFill/>
          </a:ln>
        </p:spPr>
        <p:txBody>
          <a:bodyPr wrap="square" rtlCol="0">
            <a:spAutoFit/>
          </a:bodyPr>
          <a:lstStyle/>
          <a:p>
            <a:r>
              <a:rPr kumimoji="1" lang="en-US" altLang="ja-JP" sz="1600" b="1" dirty="0" smtClean="0">
                <a:solidFill>
                  <a:schemeClr val="bg1">
                    <a:lumMod val="50000"/>
                  </a:schemeClr>
                </a:solidFill>
                <a:effectLst>
                  <a:glow rad="127000">
                    <a:schemeClr val="bg1"/>
                  </a:glow>
                </a:effectLst>
              </a:rPr>
              <a:t>Production</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Production</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89" name="正方形/長方形 88"/>
          <p:cNvSpPr/>
          <p:nvPr/>
        </p:nvSpPr>
        <p:spPr bwMode="auto">
          <a:xfrm>
            <a:off x="4969517"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603992" y="400240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6" name="直方体 45"/>
          <p:cNvSpPr/>
          <p:nvPr/>
        </p:nvSpPr>
        <p:spPr bwMode="auto">
          <a:xfrm>
            <a:off x="9603992" y="3074829"/>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7" name="直方体 46"/>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8" name="直方体 47"/>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pic>
        <p:nvPicPr>
          <p:cNvPr id="49"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stretch>
            <a:fillRect/>
          </a:stretch>
        </p:blipFill>
        <p:spPr>
          <a:xfrm>
            <a:off x="7738656" y="5113640"/>
            <a:ext cx="464052" cy="491965"/>
          </a:xfrm>
          <a:prstGeom prst="rect">
            <a:avLst/>
          </a:prstGeom>
        </p:spPr>
      </p:pic>
      <p:pic>
        <p:nvPicPr>
          <p:cNvPr id="74"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75" name="図 74"/>
          <p:cNvPicPr>
            <a:picLocks noChangeAspect="1"/>
          </p:cNvPicPr>
          <p:nvPr/>
        </p:nvPicPr>
        <p:blipFill>
          <a:blip r:embed="rId5">
            <a:grayscl/>
          </a:blip>
          <a:stretch>
            <a:fillRect/>
          </a:stretch>
        </p:blipFill>
        <p:spPr>
          <a:xfrm>
            <a:off x="10048222" y="5105902"/>
            <a:ext cx="464052" cy="491965"/>
          </a:xfrm>
          <a:prstGeom prst="rect">
            <a:avLst/>
          </a:prstGeom>
        </p:spPr>
      </p:pic>
      <p:pic>
        <p:nvPicPr>
          <p:cNvPr id="76" name="図 75"/>
          <p:cNvPicPr>
            <a:picLocks noChangeAspect="1"/>
          </p:cNvPicPr>
          <p:nvPr/>
        </p:nvPicPr>
        <p:blipFill>
          <a:blip r:embed="rId5">
            <a:grayscl/>
          </a:blip>
          <a:stretch>
            <a:fillRect/>
          </a:stretch>
        </p:blipFill>
        <p:spPr>
          <a:xfrm>
            <a:off x="10057653" y="4173768"/>
            <a:ext cx="464052" cy="491965"/>
          </a:xfrm>
          <a:prstGeom prst="rect">
            <a:avLst/>
          </a:prstGeom>
        </p:spPr>
      </p:pic>
      <p:pic>
        <p:nvPicPr>
          <p:cNvPr id="78" name="図 77"/>
          <p:cNvPicPr>
            <a:picLocks noChangeAspect="1"/>
          </p:cNvPicPr>
          <p:nvPr/>
        </p:nvPicPr>
        <p:blipFill>
          <a:blip r:embed="rId5">
            <a:grayscl/>
          </a:blip>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a:ln>
            <a:noFill/>
          </a:ln>
        </p:spPr>
        <p:txBody>
          <a:bodyPr wrap="square" rtlCol="0">
            <a:spAutoFit/>
          </a:bodyPr>
          <a:lstStyle/>
          <a:p>
            <a:r>
              <a:rPr kumimoji="1" lang="en-US" altLang="ja-JP" sz="1050" b="1" dirty="0" smtClean="0">
                <a:solidFill>
                  <a:schemeClr val="bg1">
                    <a:lumMod val="50000"/>
                  </a:schemeClr>
                </a:solidFill>
                <a:effectLst>
                  <a:glow rad="127000">
                    <a:schemeClr val="bg1"/>
                  </a:glow>
                </a:effectLst>
              </a:rPr>
              <a:t>※Production</a:t>
            </a:r>
            <a:r>
              <a:rPr kumimoji="1" lang="ja-JP" altLang="en-US" sz="1050" b="1" dirty="0" smtClean="0">
                <a:solidFill>
                  <a:schemeClr val="bg1">
                    <a:lumMod val="50000"/>
                  </a:schemeClr>
                </a:solidFill>
                <a:effectLst>
                  <a:glow rad="127000">
                    <a:schemeClr val="bg1"/>
                  </a:glow>
                </a:effectLst>
              </a:rPr>
              <a:t>環境は</a:t>
            </a:r>
            <a:endParaRPr kumimoji="1" lang="en-US" altLang="ja-JP" sz="1050" b="1" dirty="0" smtClean="0">
              <a:solidFill>
                <a:schemeClr val="bg1">
                  <a:lumMod val="50000"/>
                </a:schemeClr>
              </a:solidFill>
              <a:effectLst>
                <a:glow rad="127000">
                  <a:schemeClr val="bg1"/>
                </a:glow>
              </a:effectLst>
            </a:endParaRPr>
          </a:p>
          <a:p>
            <a:r>
              <a:rPr kumimoji="1" lang="en-US" altLang="ja-JP" sz="1050" b="1" dirty="0" smtClean="0">
                <a:solidFill>
                  <a:schemeClr val="bg1">
                    <a:lumMod val="50000"/>
                  </a:schemeClr>
                </a:solidFill>
                <a:effectLst>
                  <a:glow rad="127000">
                    <a:schemeClr val="bg1"/>
                  </a:glow>
                </a:effectLst>
              </a:rPr>
              <a:t>API Pod</a:t>
            </a:r>
            <a:r>
              <a:rPr kumimoji="1" lang="ja-JP" altLang="en-US" sz="1050" b="1" dirty="0" smtClean="0">
                <a:solidFill>
                  <a:schemeClr val="bg1">
                    <a:lumMod val="50000"/>
                  </a:schemeClr>
                </a:solidFill>
                <a:effectLst>
                  <a:glow rad="127000">
                    <a:schemeClr val="bg1"/>
                  </a:glow>
                </a:effectLst>
              </a:rPr>
              <a:t>が</a:t>
            </a:r>
            <a:r>
              <a:rPr kumimoji="1" lang="en-US" altLang="ja-JP" sz="1050" b="1" dirty="0" smtClean="0">
                <a:solidFill>
                  <a:schemeClr val="bg1">
                    <a:lumMod val="50000"/>
                  </a:schemeClr>
                </a:solidFill>
                <a:effectLst>
                  <a:glow rad="127000">
                    <a:schemeClr val="bg1"/>
                  </a:glow>
                </a:effectLst>
              </a:rPr>
              <a:t>3</a:t>
            </a:r>
            <a:r>
              <a:rPr kumimoji="1" lang="ja-JP" altLang="en-US" sz="1050" b="1" dirty="0" smtClean="0">
                <a:solidFill>
                  <a:schemeClr val="bg1">
                    <a:lumMod val="50000"/>
                  </a:schemeClr>
                </a:solidFill>
                <a:effectLst>
                  <a:glow rad="127000">
                    <a:schemeClr val="bg1"/>
                  </a:glow>
                </a:effectLst>
              </a:rPr>
              <a:t>つ作られます</a:t>
            </a:r>
            <a:endParaRPr kumimoji="1" lang="en-US" altLang="ja-JP" sz="1600" b="1" dirty="0" smtClean="0">
              <a:solidFill>
                <a:schemeClr val="bg1">
                  <a:lumMod val="50000"/>
                </a:schemeClr>
              </a:solidFill>
              <a:effectLst>
                <a:glow rad="127000">
                  <a:schemeClr val="bg1"/>
                </a:glow>
              </a:effectLst>
            </a:endParaRPr>
          </a:p>
        </p:txBody>
      </p:sp>
    </p:spTree>
    <p:extLst>
      <p:ext uri="{BB962C8B-B14F-4D97-AF65-F5344CB8AC3E}">
        <p14:creationId xmlns:p14="http://schemas.microsoft.com/office/powerpoint/2010/main" val="256101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ja-JP" altLang="en-US" dirty="0"/>
              <a:t>アプリケーションコード </a:t>
            </a:r>
            <a:r>
              <a:rPr lang="en-US" altLang="ja-JP" dirty="0"/>
              <a:t>Commit &amp; </a:t>
            </a:r>
            <a:r>
              <a:rPr lang="en-US" altLang="ja-JP" dirty="0" smtClean="0"/>
              <a:t>Push</a:t>
            </a:r>
          </a:p>
          <a:p>
            <a:pPr marL="0" indent="0">
              <a:buNone/>
            </a:pPr>
            <a:r>
              <a:rPr lang="ja-JP" altLang="en-US" dirty="0" smtClean="0"/>
              <a:t>　</a:t>
            </a:r>
            <a:r>
              <a:rPr lang="ja-JP" altLang="en-US" sz="1600" dirty="0" smtClean="0"/>
              <a:t>初回デプロイするコンテナイメージを作るため</a:t>
            </a:r>
            <a:r>
              <a:rPr lang="en-US" altLang="ja-JP" sz="1600" dirty="0" smtClean="0"/>
              <a:t>CI</a:t>
            </a:r>
            <a:r>
              <a:rPr lang="ja-JP" altLang="en-US" sz="1600" dirty="0" smtClean="0"/>
              <a:t>パイプラインを実行します。</a:t>
            </a:r>
            <a:endParaRPr lang="en-US" altLang="ja-JP" sz="1600" dirty="0" smtClean="0"/>
          </a:p>
          <a:p>
            <a:pPr marL="0" indent="0">
              <a:buNone/>
            </a:pPr>
            <a:endParaRPr lang="en-US" altLang="ja-JP" sz="1600" dirty="0" smtClean="0"/>
          </a:p>
          <a:p>
            <a:pPr lvl="1"/>
            <a:r>
              <a:rPr lang="en-US" altLang="ja-JP" dirty="0" smtClean="0"/>
              <a:t>PC</a:t>
            </a:r>
            <a:r>
              <a:rPr lang="ja-JP" altLang="en-US" dirty="0" smtClean="0"/>
              <a:t>環境に</a:t>
            </a:r>
            <a:r>
              <a:rPr lang="en-US" altLang="ja-JP" dirty="0" smtClean="0"/>
              <a:t>clone</a:t>
            </a:r>
            <a:r>
              <a:rPr lang="ja-JP" altLang="en-US" dirty="0" smtClean="0"/>
              <a:t>したアプリケーションコード用リポジトリで</a:t>
            </a:r>
            <a:endParaRPr lang="en-US" altLang="ja-JP" dirty="0" smtClean="0"/>
          </a:p>
          <a:p>
            <a:pPr marL="180000" lvl="1" indent="0">
              <a:buNone/>
            </a:pPr>
            <a:r>
              <a:rPr lang="ja-JP" altLang="en-US" dirty="0"/>
              <a:t>　</a:t>
            </a:r>
            <a:r>
              <a:rPr lang="en-US" altLang="ja-JP" dirty="0"/>
              <a:t>C</a:t>
            </a:r>
            <a:r>
              <a:rPr lang="en-US" altLang="ja-JP" dirty="0" smtClean="0"/>
              <a:t>ommit &amp; Push</a:t>
            </a:r>
            <a:r>
              <a:rPr lang="ja-JP" altLang="en-US" dirty="0" smtClean="0"/>
              <a:t>します</a:t>
            </a:r>
            <a:endParaRPr lang="en-US" altLang="ja-JP" dirty="0" smtClean="0"/>
          </a:p>
          <a:p>
            <a:pPr marL="180000" lvl="1" indent="0">
              <a:buNone/>
            </a:pPr>
            <a:r>
              <a:rPr lang="ja-JP" altLang="en-US" dirty="0" smtClean="0"/>
              <a:t>　例</a:t>
            </a:r>
            <a:r>
              <a:rPr lang="ja-JP" altLang="en-US" dirty="0"/>
              <a:t>としてコマンドプロンプトでは、以下の通りとなります。 </a:t>
            </a:r>
            <a:endParaRPr lang="en-US" altLang="ja-JP" dirty="0" smtClean="0"/>
          </a:p>
          <a:p>
            <a:pPr marL="180000" lvl="1" indent="0">
              <a:buNone/>
            </a:pPr>
            <a:endParaRPr lang="en-US" altLang="ja-JP" sz="1800" dirty="0" smtClean="0"/>
          </a:p>
          <a:p>
            <a:pPr marL="180000" lvl="1" indent="0">
              <a:buNone/>
            </a:pPr>
            <a:endParaRPr lang="en-US" altLang="ja-JP" sz="1800" dirty="0"/>
          </a:p>
          <a:p>
            <a:pPr marL="180000" lvl="1" indent="0">
              <a:buNone/>
            </a:pPr>
            <a:endParaRPr lang="en-US" altLang="ja-JP" sz="1800" dirty="0" smtClean="0"/>
          </a:p>
          <a:p>
            <a:pPr marL="180000" lvl="1" indent="0">
              <a:buNone/>
            </a:pPr>
            <a:endParaRPr lang="en-US" altLang="ja-JP" sz="1800" dirty="0" smtClean="0"/>
          </a:p>
          <a:p>
            <a:pPr marL="180000" lvl="1" indent="0">
              <a:buNone/>
            </a:pPr>
            <a:endParaRPr lang="en-US" altLang="ja-JP" sz="1800" dirty="0" smtClean="0"/>
          </a:p>
          <a:p>
            <a:pPr marL="180000" lvl="1" indent="0">
              <a:buNone/>
            </a:pPr>
            <a:endParaRPr lang="en-US" altLang="ja-JP" sz="1800" dirty="0" smtClean="0"/>
          </a:p>
          <a:p>
            <a:pPr marL="180000" lvl="1" indent="0">
              <a:buNone/>
            </a:pPr>
            <a:r>
              <a:rPr lang="ja-JP" altLang="en-US" dirty="0"/>
              <a:t>　</a:t>
            </a:r>
            <a:r>
              <a:rPr lang="en-US" altLang="ja-JP" dirty="0" smtClean="0"/>
              <a:t>Push</a:t>
            </a:r>
            <a:r>
              <a:rPr lang="ja-JP" altLang="en-US" dirty="0" err="1" smtClean="0"/>
              <a:t>が</a:t>
            </a:r>
            <a:r>
              <a:rPr lang="ja-JP" altLang="en-US" dirty="0" err="1"/>
              <a:t>完</a:t>
            </a:r>
            <a:r>
              <a:rPr lang="ja-JP" altLang="en-US" dirty="0"/>
              <a:t>了</a:t>
            </a:r>
            <a:r>
              <a:rPr lang="ja-JP" altLang="en-US" dirty="0" smtClean="0"/>
              <a:t>すると、パイプライン</a:t>
            </a:r>
            <a:r>
              <a:rPr lang="en-US" altLang="ja-JP" dirty="0" smtClean="0"/>
              <a:t>TEKTON</a:t>
            </a:r>
            <a:r>
              <a:rPr lang="ja-JP" altLang="en-US" dirty="0" smtClean="0"/>
              <a:t>で設定された</a:t>
            </a:r>
            <a:r>
              <a:rPr lang="en-US" altLang="ja-JP" dirty="0" smtClean="0"/>
              <a:t>CI</a:t>
            </a:r>
            <a:r>
              <a:rPr lang="ja-JP" altLang="en-US" dirty="0" smtClean="0"/>
              <a:t>パイプラインが自動的に動き出します。</a:t>
            </a:r>
            <a:endParaRPr lang="en-US" altLang="ja-JP" dirty="0" smtClean="0"/>
          </a:p>
          <a:p>
            <a:pPr marL="180000" lvl="1" indent="0">
              <a:buNone/>
            </a:pPr>
            <a:r>
              <a:rPr lang="ja-JP" altLang="en-US" dirty="0"/>
              <a:t>　</a:t>
            </a:r>
            <a:r>
              <a:rPr lang="en-US" altLang="ja-JP" dirty="0" smtClean="0"/>
              <a:t>CI</a:t>
            </a:r>
            <a:r>
              <a:rPr lang="ja-JP" altLang="en-US" dirty="0" smtClean="0"/>
              <a:t>パイプラインの結果を確認していきましょう。</a:t>
            </a:r>
            <a:endParaRPr lang="en-US" altLang="ja-JP" dirty="0"/>
          </a:p>
          <a:p>
            <a:pPr marL="180000" lvl="1" indent="0">
              <a:buNone/>
            </a:pPr>
            <a:r>
              <a:rPr lang="ja-JP" altLang="en-US" sz="1800" dirty="0"/>
              <a:t>　</a:t>
            </a:r>
            <a:r>
              <a:rPr lang="ja-JP" altLang="en-US" sz="1800" dirty="0" smtClean="0"/>
              <a:t>　</a:t>
            </a:r>
            <a:endParaRPr lang="en-US" altLang="ja-JP" sz="1800" dirty="0" smtClean="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a:t>4.5 1</a:t>
            </a:r>
            <a:r>
              <a:rPr lang="ja-JP" altLang="en-US" b="1" dirty="0"/>
              <a:t>回目の</a:t>
            </a:r>
            <a:r>
              <a:rPr lang="en-US" altLang="ja-JP" b="1" dirty="0"/>
              <a:t>CI/CD</a:t>
            </a:r>
            <a:r>
              <a:rPr lang="ja-JP" altLang="en-US" b="1" dirty="0"/>
              <a:t>ワークフロー手順</a:t>
            </a:r>
            <a:r>
              <a:rPr lang="en-US" altLang="ja-JP" b="1" dirty="0"/>
              <a:t>(2/24)</a:t>
            </a:r>
            <a:endParaRPr kumimoji="1" lang="ja-JP" altLang="en-US" b="1" dirty="0"/>
          </a:p>
        </p:txBody>
      </p:sp>
      <p:graphicFrame>
        <p:nvGraphicFramePr>
          <p:cNvPr id="10" name="表 9"/>
          <p:cNvGraphicFramePr>
            <a:graphicFrameLocks noGrp="1"/>
          </p:cNvGraphicFramePr>
          <p:nvPr>
            <p:extLst/>
          </p:nvPr>
        </p:nvGraphicFramePr>
        <p:xfrm>
          <a:off x="695400" y="2852936"/>
          <a:ext cx="11161240" cy="173736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cd "[clone</a:t>
                      </a:r>
                      <a:r>
                        <a:rPr lang="ja-JP" altLang="en-US" sz="1200" b="0" dirty="0" smtClean="0">
                          <a:solidFill>
                            <a:schemeClr val="bg1"/>
                          </a:solidFill>
                          <a:latin typeface="Consolas" panose="020B0609020204030204" pitchFamily="49" charset="0"/>
                        </a:rPr>
                        <a:t>先のフォルダ</a:t>
                      </a:r>
                      <a:r>
                        <a:rPr lang="en-US" altLang="ja-JP" sz="1200" b="0" dirty="0" smtClean="0">
                          <a:solidFill>
                            <a:schemeClr val="bg1"/>
                          </a:solidFill>
                          <a:latin typeface="Consolas" panose="020B0609020204030204" pitchFamily="49" charset="0"/>
                        </a:rPr>
                        <a:t>]"</a:t>
                      </a:r>
                    </a:p>
                    <a:p>
                      <a:pPr algn="l"/>
                      <a:r>
                        <a:rPr lang="en-US" altLang="ja-JP" sz="1200" b="0" dirty="0" smtClean="0">
                          <a:solidFill>
                            <a:schemeClr val="bg1"/>
                          </a:solidFill>
                          <a:latin typeface="Consolas" panose="020B0609020204030204" pitchFamily="49" charset="0"/>
                        </a:rPr>
                        <a:t>cd epoch-sample-app</a:t>
                      </a:r>
                    </a:p>
                    <a:p>
                      <a:pPr algn="l"/>
                      <a:r>
                        <a:rPr lang="en-US" altLang="ja-JP" sz="1200" b="0" dirty="0" smtClean="0">
                          <a:solidFill>
                            <a:schemeClr val="bg1"/>
                          </a:solidFill>
                          <a:latin typeface="Consolas" panose="020B0609020204030204" pitchFamily="49" charset="0"/>
                        </a:rPr>
                        <a:t>echo "first build" &gt; dummy.txt</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add .</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commit -m "first build"</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push origin master</a:t>
                      </a:r>
                    </a:p>
                    <a:p>
                      <a:pPr algn="l"/>
                      <a:endParaRPr kumimoji="1" lang="en-US" altLang="ja-JP" sz="1200" b="0" dirty="0" smtClean="0">
                        <a:solidFill>
                          <a:schemeClr val="bg1"/>
                        </a:solidFill>
                        <a:latin typeface="Consolas" panose="020B0609020204030204" pitchFamily="49" charset="0"/>
                      </a:endParaRPr>
                    </a:p>
                    <a:p>
                      <a:pPr algn="l"/>
                      <a:r>
                        <a:rPr kumimoji="1" lang="en-US" altLang="ja-JP" sz="1200" b="0" dirty="0" smtClean="0">
                          <a:solidFill>
                            <a:schemeClr val="bg1"/>
                          </a:solidFill>
                          <a:latin typeface="Consolas" panose="020B0609020204030204" pitchFamily="49" charset="0"/>
                        </a:rPr>
                        <a:t>Username for 'https://github.com': [</a:t>
                      </a:r>
                      <a:r>
                        <a:rPr kumimoji="1" lang="ja-JP" altLang="en-US" sz="1200" b="0" dirty="0" smtClean="0">
                          <a:solidFill>
                            <a:schemeClr val="bg1"/>
                          </a:solidFill>
                          <a:latin typeface="Consolas" panose="020B0609020204030204" pitchFamily="49" charset="0"/>
                        </a:rPr>
                        <a:t>自身の</a:t>
                      </a:r>
                      <a:r>
                        <a:rPr kumimoji="1" lang="en-US" altLang="ja-JP" sz="1200" b="0" dirty="0" smtClean="0">
                          <a:solidFill>
                            <a:schemeClr val="bg1"/>
                          </a:solidFill>
                          <a:latin typeface="Consolas" panose="020B0609020204030204" pitchFamily="49" charset="0"/>
                        </a:rPr>
                        <a:t>GitHub</a:t>
                      </a:r>
                      <a:r>
                        <a:rPr kumimoji="1" lang="ja-JP" altLang="en-US" sz="1200" b="0" dirty="0" smtClean="0">
                          <a:solidFill>
                            <a:schemeClr val="bg1"/>
                          </a:solidFill>
                          <a:latin typeface="Consolas" panose="020B0609020204030204" pitchFamily="49" charset="0"/>
                        </a:rPr>
                        <a:t>ユーザ名を入力</a:t>
                      </a:r>
                      <a:r>
                        <a:rPr kumimoji="1"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Password for 'https://xxxxxx@github.com': [</a:t>
                      </a:r>
                      <a:r>
                        <a:rPr kumimoji="1" lang="ja-JP" altLang="en-US" sz="1200" b="0" dirty="0" smtClean="0">
                          <a:solidFill>
                            <a:schemeClr val="bg1"/>
                          </a:solidFill>
                          <a:latin typeface="Consolas" panose="020B0609020204030204" pitchFamily="49" charset="0"/>
                        </a:rPr>
                        <a:t>自身の</a:t>
                      </a:r>
                      <a:r>
                        <a:rPr kumimoji="1" lang="en-US" altLang="ja-JP" sz="1200" b="0" dirty="0" smtClean="0">
                          <a:solidFill>
                            <a:schemeClr val="bg1"/>
                          </a:solidFill>
                          <a:latin typeface="Consolas" panose="020B0609020204030204" pitchFamily="49" charset="0"/>
                        </a:rPr>
                        <a:t>GitHub</a:t>
                      </a:r>
                      <a:r>
                        <a:rPr kumimoji="1" lang="ja-JP" altLang="en-US" sz="1200" b="0" dirty="0" smtClean="0">
                          <a:solidFill>
                            <a:schemeClr val="bg1"/>
                          </a:solidFill>
                          <a:latin typeface="Consolas" panose="020B0609020204030204" pitchFamily="49" charset="0"/>
                        </a:rPr>
                        <a:t>パスワードを入力</a:t>
                      </a:r>
                      <a:r>
                        <a:rPr kumimoji="1" lang="en-US" altLang="ja-JP" sz="1200" b="0" dirty="0" smtClean="0">
                          <a:solidFill>
                            <a:schemeClr val="bg1"/>
                          </a:solidFill>
                          <a:latin typeface="Consolas" panose="020B0609020204030204" pitchFamily="49" charset="0"/>
                        </a:rPr>
                        <a:t>]</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pic>
        <p:nvPicPr>
          <p:cNvPr id="2" name="図 1"/>
          <p:cNvPicPr>
            <a:picLocks noChangeAspect="1"/>
          </p:cNvPicPr>
          <p:nvPr/>
        </p:nvPicPr>
        <p:blipFill>
          <a:blip r:embed="rId2"/>
          <a:stretch>
            <a:fillRect/>
          </a:stretch>
        </p:blipFill>
        <p:spPr>
          <a:xfrm>
            <a:off x="7680176" y="174458"/>
            <a:ext cx="4397060" cy="1776894"/>
          </a:xfrm>
          <a:prstGeom prst="rect">
            <a:avLst/>
          </a:prstGeom>
          <a:solidFill>
            <a:schemeClr val="bg1"/>
          </a:solidFill>
          <a:ln w="38100">
            <a:solidFill>
              <a:schemeClr val="tx1"/>
            </a:solidFill>
          </a:ln>
        </p:spPr>
      </p:pic>
      <p:sp>
        <p:nvSpPr>
          <p:cNvPr id="9" name="角丸四角形 8"/>
          <p:cNvSpPr/>
          <p:nvPr/>
        </p:nvSpPr>
        <p:spPr bwMode="auto">
          <a:xfrm>
            <a:off x="7680176" y="405973"/>
            <a:ext cx="864096" cy="504056"/>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128887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047580" y="1576885"/>
            <a:ext cx="9486866" cy="4823830"/>
          </a:xfrm>
          <a:prstGeom prst="rect">
            <a:avLst/>
          </a:prstGeom>
        </p:spPr>
      </p:pic>
      <p:sp>
        <p:nvSpPr>
          <p:cNvPr id="2" name="正方形/長方形 1"/>
          <p:cNvSpPr/>
          <p:nvPr/>
        </p:nvSpPr>
        <p:spPr bwMode="auto">
          <a:xfrm>
            <a:off x="994291" y="1556740"/>
            <a:ext cx="9543031" cy="4867908"/>
          </a:xfrm>
          <a:custGeom>
            <a:avLst/>
            <a:gdLst>
              <a:gd name="connsiteX0" fmla="*/ 0 w 9486866"/>
              <a:gd name="connsiteY0" fmla="*/ 0 h 936156"/>
              <a:gd name="connsiteX1" fmla="*/ 9486866 w 9486866"/>
              <a:gd name="connsiteY1" fmla="*/ 0 h 936156"/>
              <a:gd name="connsiteX2" fmla="*/ 9486866 w 9486866"/>
              <a:gd name="connsiteY2" fmla="*/ 936156 h 936156"/>
              <a:gd name="connsiteX3" fmla="*/ 0 w 9486866"/>
              <a:gd name="connsiteY3" fmla="*/ 936156 h 936156"/>
              <a:gd name="connsiteX4" fmla="*/ 0 w 9486866"/>
              <a:gd name="connsiteY4" fmla="*/ 0 h 936156"/>
              <a:gd name="connsiteX0" fmla="*/ 0 w 9486866"/>
              <a:gd name="connsiteY0" fmla="*/ 0 h 936156"/>
              <a:gd name="connsiteX1" fmla="*/ 9486866 w 9486866"/>
              <a:gd name="connsiteY1" fmla="*/ 0 h 936156"/>
              <a:gd name="connsiteX2" fmla="*/ 9486866 w 9486866"/>
              <a:gd name="connsiteY2" fmla="*/ 936156 h 936156"/>
              <a:gd name="connsiteX3" fmla="*/ 2750009 w 9486866"/>
              <a:gd name="connsiteY3" fmla="*/ 929285 h 936156"/>
              <a:gd name="connsiteX4" fmla="*/ 0 w 9486866"/>
              <a:gd name="connsiteY4" fmla="*/ 936156 h 936156"/>
              <a:gd name="connsiteX5" fmla="*/ 0 w 9486866"/>
              <a:gd name="connsiteY5" fmla="*/ 0 h 936156"/>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0 w 9486866"/>
              <a:gd name="connsiteY5" fmla="*/ 936156 h 938810"/>
              <a:gd name="connsiteX6" fmla="*/ 0 w 9486866"/>
              <a:gd name="connsiteY6" fmla="*/ 0 h 938810"/>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2007059 w 9486866"/>
              <a:gd name="connsiteY5" fmla="*/ 938810 h 938810"/>
              <a:gd name="connsiteX6" fmla="*/ 0 w 9486866"/>
              <a:gd name="connsiteY6" fmla="*/ 936156 h 938810"/>
              <a:gd name="connsiteX7" fmla="*/ 0 w 9486866"/>
              <a:gd name="connsiteY7" fmla="*/ 0 h 938810"/>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2007059 w 9486866"/>
              <a:gd name="connsiteY5" fmla="*/ 938810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50009 w 9486866"/>
              <a:gd name="connsiteY4" fmla="*/ 929285 h 938810"/>
              <a:gd name="connsiteX5" fmla="*/ 2007059 w 9486866"/>
              <a:gd name="connsiteY5" fmla="*/ 938810 h 938810"/>
              <a:gd name="connsiteX6" fmla="*/ 2007059 w 9486866"/>
              <a:gd name="connsiteY6" fmla="*/ 938810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2007059 w 9486866"/>
              <a:gd name="connsiteY6" fmla="*/ 938810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2026109 w 9486866"/>
              <a:gd name="connsiteY6" fmla="*/ 700685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1997534 w 9486866"/>
              <a:gd name="connsiteY5" fmla="*/ 662585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48335"/>
              <a:gd name="connsiteX1" fmla="*/ 9486866 w 9486866"/>
              <a:gd name="connsiteY1" fmla="*/ 0 h 948335"/>
              <a:gd name="connsiteX2" fmla="*/ 9486866 w 9486866"/>
              <a:gd name="connsiteY2" fmla="*/ 936156 h 948335"/>
              <a:gd name="connsiteX3" fmla="*/ 3092909 w 9486866"/>
              <a:gd name="connsiteY3" fmla="*/ 929285 h 948335"/>
              <a:gd name="connsiteX4" fmla="*/ 2730959 w 9486866"/>
              <a:gd name="connsiteY4" fmla="*/ 643535 h 948335"/>
              <a:gd name="connsiteX5" fmla="*/ 1997534 w 9486866"/>
              <a:gd name="connsiteY5" fmla="*/ 662585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62585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55211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47837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63083"/>
              <a:gd name="connsiteX1" fmla="*/ 9486866 w 9486866"/>
              <a:gd name="connsiteY1" fmla="*/ 0 h 963083"/>
              <a:gd name="connsiteX2" fmla="*/ 9486866 w 9486866"/>
              <a:gd name="connsiteY2" fmla="*/ 936156 h 963083"/>
              <a:gd name="connsiteX3" fmla="*/ 2730959 w 9486866"/>
              <a:gd name="connsiteY3" fmla="*/ 919760 h 963083"/>
              <a:gd name="connsiteX4" fmla="*/ 2730959 w 9486866"/>
              <a:gd name="connsiteY4" fmla="*/ 643535 h 963083"/>
              <a:gd name="connsiteX5" fmla="*/ 1997534 w 9486866"/>
              <a:gd name="connsiteY5" fmla="*/ 647837 h 963083"/>
              <a:gd name="connsiteX6" fmla="*/ 2000606 w 9486866"/>
              <a:gd name="connsiteY6" fmla="*/ 963083 h 963083"/>
              <a:gd name="connsiteX7" fmla="*/ 0 w 9486866"/>
              <a:gd name="connsiteY7" fmla="*/ 936156 h 963083"/>
              <a:gd name="connsiteX8" fmla="*/ 0 w 9486866"/>
              <a:gd name="connsiteY8" fmla="*/ 0 h 963083"/>
              <a:gd name="connsiteX0" fmla="*/ 0 w 9486866"/>
              <a:gd name="connsiteY0" fmla="*/ 0 h 963083"/>
              <a:gd name="connsiteX1" fmla="*/ 9486866 w 9486866"/>
              <a:gd name="connsiteY1" fmla="*/ 0 h 963083"/>
              <a:gd name="connsiteX2" fmla="*/ 9486866 w 9486866"/>
              <a:gd name="connsiteY2" fmla="*/ 936156 h 963083"/>
              <a:gd name="connsiteX3" fmla="*/ 2730959 w 9486866"/>
              <a:gd name="connsiteY3" fmla="*/ 919760 h 963083"/>
              <a:gd name="connsiteX4" fmla="*/ 2730959 w 9486866"/>
              <a:gd name="connsiteY4" fmla="*/ 643535 h 963083"/>
              <a:gd name="connsiteX5" fmla="*/ 1997534 w 9486866"/>
              <a:gd name="connsiteY5" fmla="*/ 647837 h 963083"/>
              <a:gd name="connsiteX6" fmla="*/ 2007980 w 9486866"/>
              <a:gd name="connsiteY6" fmla="*/ 963083 h 963083"/>
              <a:gd name="connsiteX7" fmla="*/ 0 w 9486866"/>
              <a:gd name="connsiteY7" fmla="*/ 936156 h 963083"/>
              <a:gd name="connsiteX8" fmla="*/ 0 w 9486866"/>
              <a:gd name="connsiteY8" fmla="*/ 0 h 963083"/>
              <a:gd name="connsiteX0" fmla="*/ 0 w 9486866"/>
              <a:gd name="connsiteY0" fmla="*/ 0 h 940961"/>
              <a:gd name="connsiteX1" fmla="*/ 9486866 w 9486866"/>
              <a:gd name="connsiteY1" fmla="*/ 0 h 940961"/>
              <a:gd name="connsiteX2" fmla="*/ 9486866 w 9486866"/>
              <a:gd name="connsiteY2" fmla="*/ 936156 h 940961"/>
              <a:gd name="connsiteX3" fmla="*/ 2730959 w 9486866"/>
              <a:gd name="connsiteY3" fmla="*/ 919760 h 940961"/>
              <a:gd name="connsiteX4" fmla="*/ 2730959 w 9486866"/>
              <a:gd name="connsiteY4" fmla="*/ 643535 h 940961"/>
              <a:gd name="connsiteX5" fmla="*/ 1997534 w 9486866"/>
              <a:gd name="connsiteY5" fmla="*/ 647837 h 940961"/>
              <a:gd name="connsiteX6" fmla="*/ 1993232 w 9486866"/>
              <a:gd name="connsiteY6" fmla="*/ 940961 h 940961"/>
              <a:gd name="connsiteX7" fmla="*/ 0 w 9486866"/>
              <a:gd name="connsiteY7" fmla="*/ 936156 h 940961"/>
              <a:gd name="connsiteX8" fmla="*/ 0 w 9486866"/>
              <a:gd name="connsiteY8" fmla="*/ 0 h 94096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730959 w 9486866"/>
              <a:gd name="connsiteY4" fmla="*/ 643535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54343 w 9486866"/>
              <a:gd name="connsiteY4" fmla="*/ 648852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1997534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45018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53292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53292 w 9486866"/>
              <a:gd name="connsiteY5" fmla="*/ 647837 h 946341"/>
              <a:gd name="connsiteX6" fmla="*/ 2353127 w 9486866"/>
              <a:gd name="connsiteY6" fmla="*/ 940961 h 946341"/>
              <a:gd name="connsiteX7" fmla="*/ 777702 w 9486866"/>
              <a:gd name="connsiteY7" fmla="*/ 931279 h 946341"/>
              <a:gd name="connsiteX8" fmla="*/ 0 w 9486866"/>
              <a:gd name="connsiteY8" fmla="*/ 936156 h 946341"/>
              <a:gd name="connsiteX9" fmla="*/ 0 w 9486866"/>
              <a:gd name="connsiteY9" fmla="*/ 0 h 946341"/>
              <a:gd name="connsiteX0" fmla="*/ 0 w 9486866"/>
              <a:gd name="connsiteY0" fmla="*/ 0 h 2733351"/>
              <a:gd name="connsiteX1" fmla="*/ 9486866 w 9486866"/>
              <a:gd name="connsiteY1" fmla="*/ 0 h 2733351"/>
              <a:gd name="connsiteX2" fmla="*/ 9486866 w 9486866"/>
              <a:gd name="connsiteY2" fmla="*/ 936156 h 2733351"/>
              <a:gd name="connsiteX3" fmla="*/ 2966752 w 9486866"/>
              <a:gd name="connsiteY3" fmla="*/ 946341 h 2733351"/>
              <a:gd name="connsiteX4" fmla="*/ 2966754 w 9486866"/>
              <a:gd name="connsiteY4" fmla="*/ 648852 h 2733351"/>
              <a:gd name="connsiteX5" fmla="*/ 2353292 w 9486866"/>
              <a:gd name="connsiteY5" fmla="*/ 647837 h 2733351"/>
              <a:gd name="connsiteX6" fmla="*/ 2353127 w 9486866"/>
              <a:gd name="connsiteY6" fmla="*/ 940961 h 2733351"/>
              <a:gd name="connsiteX7" fmla="*/ 777702 w 9486866"/>
              <a:gd name="connsiteY7" fmla="*/ 931279 h 2733351"/>
              <a:gd name="connsiteX8" fmla="*/ 0 w 9486866"/>
              <a:gd name="connsiteY8" fmla="*/ 936156 h 2733351"/>
              <a:gd name="connsiteX9" fmla="*/ 0 w 9486866"/>
              <a:gd name="connsiteY9" fmla="*/ 0 h 2733351"/>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77702 w 9486866"/>
              <a:gd name="connsiteY7" fmla="*/ 931279 h 4997793"/>
              <a:gd name="connsiteX8" fmla="*/ 0 w 9486866"/>
              <a:gd name="connsiteY8" fmla="*/ 4997793 h 4997793"/>
              <a:gd name="connsiteX9" fmla="*/ 0 w 9486866"/>
              <a:gd name="connsiteY9" fmla="*/ 0 h 4997793"/>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77702 w 9486866"/>
              <a:gd name="connsiteY7" fmla="*/ 931279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61155 w 9486866"/>
              <a:gd name="connsiteY8" fmla="*/ 4971651 h 5499422"/>
              <a:gd name="connsiteX9" fmla="*/ 0 w 9486866"/>
              <a:gd name="connsiteY9" fmla="*/ 4997793 h 5499422"/>
              <a:gd name="connsiteX10" fmla="*/ 0 w 9486866"/>
              <a:gd name="connsiteY10" fmla="*/ 0 h 5499422"/>
              <a:gd name="connsiteX0" fmla="*/ 0 w 9486866"/>
              <a:gd name="connsiteY0" fmla="*/ 0 h 5494335"/>
              <a:gd name="connsiteX1" fmla="*/ 9486866 w 9486866"/>
              <a:gd name="connsiteY1" fmla="*/ 0 h 5494335"/>
              <a:gd name="connsiteX2" fmla="*/ 9486866 w 9486866"/>
              <a:gd name="connsiteY2" fmla="*/ 936156 h 5494335"/>
              <a:gd name="connsiteX3" fmla="*/ 2966752 w 9486866"/>
              <a:gd name="connsiteY3" fmla="*/ 946341 h 5494335"/>
              <a:gd name="connsiteX4" fmla="*/ 2966754 w 9486866"/>
              <a:gd name="connsiteY4" fmla="*/ 648852 h 5494335"/>
              <a:gd name="connsiteX5" fmla="*/ 2353292 w 9486866"/>
              <a:gd name="connsiteY5" fmla="*/ 647837 h 5494335"/>
              <a:gd name="connsiteX6" fmla="*/ 2353127 w 9486866"/>
              <a:gd name="connsiteY6" fmla="*/ 940961 h 5494335"/>
              <a:gd name="connsiteX7" fmla="*/ 785975 w 9486866"/>
              <a:gd name="connsiteY7" fmla="*/ 920647 h 5494335"/>
              <a:gd name="connsiteX8" fmla="*/ 777702 w 9486866"/>
              <a:gd name="connsiteY8" fmla="*/ 4961018 h 5494335"/>
              <a:gd name="connsiteX9" fmla="*/ 0 w 9486866"/>
              <a:gd name="connsiteY9" fmla="*/ 4997793 h 5494335"/>
              <a:gd name="connsiteX10" fmla="*/ 0 w 9486866"/>
              <a:gd name="connsiteY10" fmla="*/ 0 h 5494335"/>
              <a:gd name="connsiteX0" fmla="*/ 0 w 9486866"/>
              <a:gd name="connsiteY0" fmla="*/ 0 h 5494335"/>
              <a:gd name="connsiteX1" fmla="*/ 9486866 w 9486866"/>
              <a:gd name="connsiteY1" fmla="*/ 0 h 5494335"/>
              <a:gd name="connsiteX2" fmla="*/ 9486866 w 9486866"/>
              <a:gd name="connsiteY2" fmla="*/ 936156 h 5494335"/>
              <a:gd name="connsiteX3" fmla="*/ 2966752 w 9486866"/>
              <a:gd name="connsiteY3" fmla="*/ 946341 h 5494335"/>
              <a:gd name="connsiteX4" fmla="*/ 2966754 w 9486866"/>
              <a:gd name="connsiteY4" fmla="*/ 648852 h 5494335"/>
              <a:gd name="connsiteX5" fmla="*/ 2353292 w 9486866"/>
              <a:gd name="connsiteY5" fmla="*/ 647837 h 5494335"/>
              <a:gd name="connsiteX6" fmla="*/ 2353127 w 9486866"/>
              <a:gd name="connsiteY6" fmla="*/ 940961 h 5494335"/>
              <a:gd name="connsiteX7" fmla="*/ 785975 w 9486866"/>
              <a:gd name="connsiteY7" fmla="*/ 920647 h 5494335"/>
              <a:gd name="connsiteX8" fmla="*/ 777702 w 9486866"/>
              <a:gd name="connsiteY8" fmla="*/ 4961018 h 5494335"/>
              <a:gd name="connsiteX9" fmla="*/ 0 w 9486866"/>
              <a:gd name="connsiteY9" fmla="*/ 4997793 h 5494335"/>
              <a:gd name="connsiteX10" fmla="*/ 0 w 9486866"/>
              <a:gd name="connsiteY10" fmla="*/ 0 h 5494335"/>
              <a:gd name="connsiteX0" fmla="*/ 0 w 9486866"/>
              <a:gd name="connsiteY0" fmla="*/ 0 h 5298625"/>
              <a:gd name="connsiteX1" fmla="*/ 9486866 w 9486866"/>
              <a:gd name="connsiteY1" fmla="*/ 0 h 5298625"/>
              <a:gd name="connsiteX2" fmla="*/ 9486866 w 9486866"/>
              <a:gd name="connsiteY2" fmla="*/ 936156 h 5298625"/>
              <a:gd name="connsiteX3" fmla="*/ 2966752 w 9486866"/>
              <a:gd name="connsiteY3" fmla="*/ 946341 h 5298625"/>
              <a:gd name="connsiteX4" fmla="*/ 2966754 w 9486866"/>
              <a:gd name="connsiteY4" fmla="*/ 648852 h 5298625"/>
              <a:gd name="connsiteX5" fmla="*/ 2353292 w 9486866"/>
              <a:gd name="connsiteY5" fmla="*/ 647837 h 5298625"/>
              <a:gd name="connsiteX6" fmla="*/ 2353127 w 9486866"/>
              <a:gd name="connsiteY6" fmla="*/ 940961 h 5298625"/>
              <a:gd name="connsiteX7" fmla="*/ 785975 w 9486866"/>
              <a:gd name="connsiteY7" fmla="*/ 920647 h 5298625"/>
              <a:gd name="connsiteX8" fmla="*/ 777702 w 9486866"/>
              <a:gd name="connsiteY8" fmla="*/ 4961018 h 5298625"/>
              <a:gd name="connsiteX9" fmla="*/ 0 w 9486866"/>
              <a:gd name="connsiteY9" fmla="*/ 4997793 h 5298625"/>
              <a:gd name="connsiteX10" fmla="*/ 0 w 9486866"/>
              <a:gd name="connsiteY10" fmla="*/ 0 h 5298625"/>
              <a:gd name="connsiteX0" fmla="*/ 0 w 9486866"/>
              <a:gd name="connsiteY0" fmla="*/ 0 h 5298625"/>
              <a:gd name="connsiteX1" fmla="*/ 9486866 w 9486866"/>
              <a:gd name="connsiteY1" fmla="*/ 0 h 5298625"/>
              <a:gd name="connsiteX2" fmla="*/ 9486866 w 9486866"/>
              <a:gd name="connsiteY2" fmla="*/ 936156 h 5298625"/>
              <a:gd name="connsiteX3" fmla="*/ 2966752 w 9486866"/>
              <a:gd name="connsiteY3" fmla="*/ 946341 h 5298625"/>
              <a:gd name="connsiteX4" fmla="*/ 2966754 w 9486866"/>
              <a:gd name="connsiteY4" fmla="*/ 648852 h 5298625"/>
              <a:gd name="connsiteX5" fmla="*/ 2353292 w 9486866"/>
              <a:gd name="connsiteY5" fmla="*/ 647837 h 5298625"/>
              <a:gd name="connsiteX6" fmla="*/ 2353127 w 9486866"/>
              <a:gd name="connsiteY6" fmla="*/ 940961 h 5298625"/>
              <a:gd name="connsiteX7" fmla="*/ 785975 w 9486866"/>
              <a:gd name="connsiteY7" fmla="*/ 920647 h 5298625"/>
              <a:gd name="connsiteX8" fmla="*/ 777702 w 9486866"/>
              <a:gd name="connsiteY8" fmla="*/ 4961018 h 5298625"/>
              <a:gd name="connsiteX9" fmla="*/ 0 w 9486866"/>
              <a:gd name="connsiteY9" fmla="*/ 4997793 h 5298625"/>
              <a:gd name="connsiteX10" fmla="*/ 0 w 9486866"/>
              <a:gd name="connsiteY10" fmla="*/ 0 h 5298625"/>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77702 w 9486866"/>
              <a:gd name="connsiteY8" fmla="*/ 4961018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69428 w 9486866"/>
              <a:gd name="connsiteY8" fmla="*/ 4992916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85975 w 9486866"/>
              <a:gd name="connsiteY8" fmla="*/ 4992916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8174148 w 9486866"/>
              <a:gd name="connsiteY3" fmla="*/ 941911 h 4997793"/>
              <a:gd name="connsiteX4" fmla="*/ 2966752 w 9486866"/>
              <a:gd name="connsiteY4" fmla="*/ 946341 h 4997793"/>
              <a:gd name="connsiteX5" fmla="*/ 2966754 w 9486866"/>
              <a:gd name="connsiteY5" fmla="*/ 648852 h 4997793"/>
              <a:gd name="connsiteX6" fmla="*/ 2353292 w 9486866"/>
              <a:gd name="connsiteY6" fmla="*/ 647837 h 4997793"/>
              <a:gd name="connsiteX7" fmla="*/ 2353127 w 9486866"/>
              <a:gd name="connsiteY7" fmla="*/ 940961 h 4997793"/>
              <a:gd name="connsiteX8" fmla="*/ 785975 w 9486866"/>
              <a:gd name="connsiteY8" fmla="*/ 920647 h 4997793"/>
              <a:gd name="connsiteX9" fmla="*/ 785975 w 9486866"/>
              <a:gd name="connsiteY9" fmla="*/ 4992916 h 4997793"/>
              <a:gd name="connsiteX10" fmla="*/ 0 w 9486866"/>
              <a:gd name="connsiteY10" fmla="*/ 4997793 h 4997793"/>
              <a:gd name="connsiteX11" fmla="*/ 0 w 9486866"/>
              <a:gd name="connsiteY11" fmla="*/ 0 h 4997793"/>
              <a:gd name="connsiteX0" fmla="*/ 0 w 9486866"/>
              <a:gd name="connsiteY0" fmla="*/ 0 h 4997793"/>
              <a:gd name="connsiteX1" fmla="*/ 9486866 w 9486866"/>
              <a:gd name="connsiteY1" fmla="*/ 0 h 4997793"/>
              <a:gd name="connsiteX2" fmla="*/ 9486866 w 9486866"/>
              <a:gd name="connsiteY2" fmla="*/ 936156 h 4997793"/>
              <a:gd name="connsiteX3" fmla="*/ 8182422 w 9486866"/>
              <a:gd name="connsiteY3" fmla="*/ 4992916 h 4997793"/>
              <a:gd name="connsiteX4" fmla="*/ 8174148 w 9486866"/>
              <a:gd name="connsiteY4" fmla="*/ 941911 h 4997793"/>
              <a:gd name="connsiteX5" fmla="*/ 2966752 w 9486866"/>
              <a:gd name="connsiteY5" fmla="*/ 946341 h 4997793"/>
              <a:gd name="connsiteX6" fmla="*/ 2966754 w 9486866"/>
              <a:gd name="connsiteY6" fmla="*/ 648852 h 4997793"/>
              <a:gd name="connsiteX7" fmla="*/ 2353292 w 9486866"/>
              <a:gd name="connsiteY7" fmla="*/ 647837 h 4997793"/>
              <a:gd name="connsiteX8" fmla="*/ 2353127 w 9486866"/>
              <a:gd name="connsiteY8" fmla="*/ 940961 h 4997793"/>
              <a:gd name="connsiteX9" fmla="*/ 785975 w 9486866"/>
              <a:gd name="connsiteY9" fmla="*/ 920647 h 4997793"/>
              <a:gd name="connsiteX10" fmla="*/ 785975 w 9486866"/>
              <a:gd name="connsiteY10" fmla="*/ 4992916 h 4997793"/>
              <a:gd name="connsiteX11" fmla="*/ 0 w 9486866"/>
              <a:gd name="connsiteY11" fmla="*/ 4997793 h 4997793"/>
              <a:gd name="connsiteX12" fmla="*/ 0 w 9486866"/>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85975 w 9495140"/>
              <a:gd name="connsiteY9" fmla="*/ 920647 h 4997793"/>
              <a:gd name="connsiteX10" fmla="*/ 785975 w 9495140"/>
              <a:gd name="connsiteY10" fmla="*/ 4992916 h 4997793"/>
              <a:gd name="connsiteX11" fmla="*/ 0 w 9495140"/>
              <a:gd name="connsiteY11" fmla="*/ 4997793 h 4997793"/>
              <a:gd name="connsiteX12" fmla="*/ 0 w 9495140"/>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85975 w 9495140"/>
              <a:gd name="connsiteY9" fmla="*/ 920647 h 4997793"/>
              <a:gd name="connsiteX10" fmla="*/ 785975 w 9495140"/>
              <a:gd name="connsiteY10" fmla="*/ 4992916 h 4997793"/>
              <a:gd name="connsiteX11" fmla="*/ 0 w 9495140"/>
              <a:gd name="connsiteY11" fmla="*/ 4997793 h 4997793"/>
              <a:gd name="connsiteX12" fmla="*/ 0 w 9495140"/>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58656 w 9495140"/>
              <a:gd name="connsiteY9" fmla="*/ 991052 h 4997793"/>
              <a:gd name="connsiteX10" fmla="*/ 785975 w 9495140"/>
              <a:gd name="connsiteY10" fmla="*/ 4992916 h 4997793"/>
              <a:gd name="connsiteX11" fmla="*/ 0 w 9495140"/>
              <a:gd name="connsiteY11" fmla="*/ 4997793 h 4997793"/>
              <a:gd name="connsiteX12" fmla="*/ 0 w 9495140"/>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2404624 w 9546637"/>
              <a:gd name="connsiteY8" fmla="*/ 940961 h 4997793"/>
              <a:gd name="connsiteX9" fmla="*/ 810153 w 9546637"/>
              <a:gd name="connsiteY9" fmla="*/ 991052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2404624 w 9546637"/>
              <a:gd name="connsiteY8" fmla="*/ 940961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1393808 w 9546637"/>
              <a:gd name="connsiteY8" fmla="*/ 983204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1421293 w 9546637"/>
              <a:gd name="connsiteY7" fmla="*/ 690079 h 4997793"/>
              <a:gd name="connsiteX8" fmla="*/ 1393808 w 9546637"/>
              <a:gd name="connsiteY8" fmla="*/ 983204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9516"/>
              <a:gd name="connsiteY0" fmla="*/ 0 h 5022398"/>
              <a:gd name="connsiteX1" fmla="*/ 9538363 w 9549516"/>
              <a:gd name="connsiteY1" fmla="*/ 0 h 5022398"/>
              <a:gd name="connsiteX2" fmla="*/ 9546637 w 9549516"/>
              <a:gd name="connsiteY2" fmla="*/ 4987160 h 5022398"/>
              <a:gd name="connsiteX3" fmla="*/ 9549516 w 9549516"/>
              <a:gd name="connsiteY3" fmla="*/ 5022398 h 5022398"/>
              <a:gd name="connsiteX4" fmla="*/ 8225645 w 9549516"/>
              <a:gd name="connsiteY4" fmla="*/ 941911 h 5022398"/>
              <a:gd name="connsiteX5" fmla="*/ 3018249 w 9549516"/>
              <a:gd name="connsiteY5" fmla="*/ 946341 h 5022398"/>
              <a:gd name="connsiteX6" fmla="*/ 3018251 w 9549516"/>
              <a:gd name="connsiteY6" fmla="*/ 648852 h 5022398"/>
              <a:gd name="connsiteX7" fmla="*/ 1421293 w 9549516"/>
              <a:gd name="connsiteY7" fmla="*/ 690079 h 5022398"/>
              <a:gd name="connsiteX8" fmla="*/ 1393808 w 9549516"/>
              <a:gd name="connsiteY8" fmla="*/ 983204 h 5022398"/>
              <a:gd name="connsiteX9" fmla="*/ 58872 w 9549516"/>
              <a:gd name="connsiteY9" fmla="*/ 1019214 h 5022398"/>
              <a:gd name="connsiteX10" fmla="*/ 72530 w 9549516"/>
              <a:gd name="connsiteY10" fmla="*/ 4978835 h 5022398"/>
              <a:gd name="connsiteX11" fmla="*/ 51497 w 9549516"/>
              <a:gd name="connsiteY11" fmla="*/ 4997793 h 5022398"/>
              <a:gd name="connsiteX12" fmla="*/ 51497 w 9549516"/>
              <a:gd name="connsiteY12" fmla="*/ 0 h 5022398"/>
              <a:gd name="connsiteX0" fmla="*/ 51497 w 9549516"/>
              <a:gd name="connsiteY0" fmla="*/ 0 h 5022398"/>
              <a:gd name="connsiteX1" fmla="*/ 9538363 w 9549516"/>
              <a:gd name="connsiteY1" fmla="*/ 0 h 5022398"/>
              <a:gd name="connsiteX2" fmla="*/ 9546637 w 9549516"/>
              <a:gd name="connsiteY2" fmla="*/ 4987160 h 5022398"/>
              <a:gd name="connsiteX3" fmla="*/ 9549516 w 9549516"/>
              <a:gd name="connsiteY3" fmla="*/ 5022398 h 5022398"/>
              <a:gd name="connsiteX4" fmla="*/ 9531708 w 9549516"/>
              <a:gd name="connsiteY4" fmla="*/ 1020530 h 5022398"/>
              <a:gd name="connsiteX5" fmla="*/ 3018249 w 9549516"/>
              <a:gd name="connsiteY5" fmla="*/ 946341 h 5022398"/>
              <a:gd name="connsiteX6" fmla="*/ 3018251 w 9549516"/>
              <a:gd name="connsiteY6" fmla="*/ 648852 h 5022398"/>
              <a:gd name="connsiteX7" fmla="*/ 1421293 w 9549516"/>
              <a:gd name="connsiteY7" fmla="*/ 690079 h 5022398"/>
              <a:gd name="connsiteX8" fmla="*/ 1393808 w 9549516"/>
              <a:gd name="connsiteY8" fmla="*/ 983204 h 5022398"/>
              <a:gd name="connsiteX9" fmla="*/ 58872 w 9549516"/>
              <a:gd name="connsiteY9" fmla="*/ 1019214 h 5022398"/>
              <a:gd name="connsiteX10" fmla="*/ 72530 w 9549516"/>
              <a:gd name="connsiteY10" fmla="*/ 4978835 h 5022398"/>
              <a:gd name="connsiteX11" fmla="*/ 51497 w 9549516"/>
              <a:gd name="connsiteY11" fmla="*/ 4997793 h 5022398"/>
              <a:gd name="connsiteX12" fmla="*/ 51497 w 954951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395648 w 9551356"/>
              <a:gd name="connsiteY8" fmla="*/ 983204 h 5022398"/>
              <a:gd name="connsiteX9" fmla="*/ 60712 w 9551356"/>
              <a:gd name="connsiteY9" fmla="*/ 1019214 h 5022398"/>
              <a:gd name="connsiteX10" fmla="*/ 74370 w 9551356"/>
              <a:gd name="connsiteY10" fmla="*/ 4978835 h 5022398"/>
              <a:gd name="connsiteX11" fmla="*/ 34270 w 9551356"/>
              <a:gd name="connsiteY11" fmla="*/ 5007620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395648 w 9551356"/>
              <a:gd name="connsiteY8" fmla="*/ 98320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85825 w 9551356"/>
              <a:gd name="connsiteY5" fmla="*/ 1034786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14425 w 9551356"/>
              <a:gd name="connsiteY5" fmla="*/ 1024959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5 w 9551356"/>
              <a:gd name="connsiteY6" fmla="*/ 678334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6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280134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114430 w 9551356"/>
              <a:gd name="connsiteY6" fmla="*/ 701264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51356" h="5022398">
                <a:moveTo>
                  <a:pt x="53337" y="0"/>
                </a:moveTo>
                <a:lnTo>
                  <a:pt x="9540203" y="0"/>
                </a:lnTo>
                <a:lnTo>
                  <a:pt x="9548477" y="4987160"/>
                </a:lnTo>
                <a:lnTo>
                  <a:pt x="9551356" y="5022398"/>
                </a:lnTo>
                <a:lnTo>
                  <a:pt x="9533548" y="1020530"/>
                </a:lnTo>
                <a:lnTo>
                  <a:pt x="2098536" y="1015132"/>
                </a:lnTo>
                <a:cubicBezTo>
                  <a:pt x="2098537" y="915969"/>
                  <a:pt x="2095362" y="793876"/>
                  <a:pt x="2095363" y="694713"/>
                </a:cubicBezTo>
                <a:lnTo>
                  <a:pt x="1305556" y="699906"/>
                </a:lnTo>
                <a:cubicBezTo>
                  <a:pt x="1305928" y="804166"/>
                  <a:pt x="1306299" y="911701"/>
                  <a:pt x="1306671" y="1015961"/>
                </a:cubicBezTo>
                <a:cubicBezTo>
                  <a:pt x="784287" y="1009190"/>
                  <a:pt x="583096" y="1025985"/>
                  <a:pt x="60712" y="1019214"/>
                </a:cubicBezTo>
                <a:cubicBezTo>
                  <a:pt x="60133" y="1588213"/>
                  <a:pt x="63339" y="4258553"/>
                  <a:pt x="74370" y="4978835"/>
                </a:cubicBezTo>
                <a:cubicBezTo>
                  <a:pt x="-204170" y="4986736"/>
                  <a:pt x="417605" y="4960491"/>
                  <a:pt x="34270" y="4968311"/>
                </a:cubicBezTo>
                <a:cubicBezTo>
                  <a:pt x="40626" y="3299104"/>
                  <a:pt x="46981" y="1669207"/>
                  <a:pt x="53337" y="0"/>
                </a:cubicBezTo>
                <a:close/>
              </a:path>
            </a:pathLst>
          </a:custGeom>
          <a:solidFill>
            <a:srgbClr val="0D0D0D">
              <a:alpha val="50196"/>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CI/CD</a:t>
            </a:r>
            <a:r>
              <a:rPr lang="ja-JP" altLang="en-US" dirty="0" smtClean="0"/>
              <a:t>実行画面の表示</a:t>
            </a:r>
            <a:endParaRPr lang="en-US" altLang="ja-JP" dirty="0" smtClean="0"/>
          </a:p>
          <a:p>
            <a:pPr marL="180000" lvl="1" indent="0">
              <a:buNone/>
            </a:pPr>
            <a:r>
              <a:rPr lang="ja-JP" altLang="en-US" dirty="0" smtClean="0"/>
              <a:t>ワークスペース</a:t>
            </a:r>
            <a:r>
              <a:rPr lang="ja-JP" altLang="en-US" dirty="0"/>
              <a:t>画面の</a:t>
            </a:r>
            <a:r>
              <a:rPr lang="en-US" altLang="ja-JP" dirty="0"/>
              <a:t>CI/CD</a:t>
            </a:r>
            <a:r>
              <a:rPr lang="ja-JP" altLang="en-US" dirty="0"/>
              <a:t>実行タブを</a:t>
            </a:r>
            <a:r>
              <a:rPr lang="ja-JP" altLang="en-US" dirty="0" smtClean="0"/>
              <a:t>選択し、</a:t>
            </a:r>
            <a:r>
              <a:rPr lang="en-US" altLang="ja-JP" dirty="0" smtClean="0"/>
              <a:t>CI/CD</a:t>
            </a:r>
            <a:r>
              <a:rPr lang="ja-JP" altLang="en-US" dirty="0"/>
              <a:t>実行</a:t>
            </a:r>
            <a:r>
              <a:rPr lang="ja-JP" altLang="en-US" dirty="0" smtClean="0"/>
              <a:t>画面を表示します。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(3/24)</a:t>
            </a:r>
            <a:endParaRPr kumimoji="1" lang="ja-JP" altLang="en-US" dirty="0"/>
          </a:p>
        </p:txBody>
      </p:sp>
      <p:sp>
        <p:nvSpPr>
          <p:cNvPr id="8" name="角丸四角形 7"/>
          <p:cNvSpPr/>
          <p:nvPr/>
        </p:nvSpPr>
        <p:spPr bwMode="auto">
          <a:xfrm>
            <a:off x="2279576" y="2204864"/>
            <a:ext cx="79208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吹き出し 8"/>
          <p:cNvSpPr/>
          <p:nvPr/>
        </p:nvSpPr>
        <p:spPr bwMode="auto">
          <a:xfrm>
            <a:off x="3719736" y="1916832"/>
            <a:ext cx="1440160" cy="576064"/>
          </a:xfrm>
          <a:prstGeom prst="wedgeRoundRectCallout">
            <a:avLst>
              <a:gd name="adj1" fmla="val -88324"/>
              <a:gd name="adj2" fmla="val 3026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CI/CD</a:t>
            </a:r>
            <a:r>
              <a:rPr lang="ja-JP" altLang="en-US" sz="1300" b="1" dirty="0" smtClean="0">
                <a:latin typeface="+mn-ea"/>
              </a:rPr>
              <a:t>実行タブ</a:t>
            </a:r>
            <a:endParaRPr lang="en-US" altLang="ja-JP" sz="1300" b="1" dirty="0" smtClean="0">
              <a:latin typeface="+mn-ea"/>
            </a:endParaRPr>
          </a:p>
          <a:p>
            <a:r>
              <a:rPr lang="ja-JP" altLang="en-US" sz="1300" b="1" dirty="0" smtClean="0">
                <a:latin typeface="+mn-ea"/>
              </a:rPr>
              <a:t>を選択</a:t>
            </a:r>
            <a:endParaRPr kumimoji="1" lang="ja-JP" altLang="en-US" sz="1300" b="1" dirty="0" smtClean="0">
              <a:latin typeface="+mn-ea"/>
            </a:endParaRPr>
          </a:p>
        </p:txBody>
      </p:sp>
    </p:spTree>
    <p:extLst>
      <p:ext uri="{BB962C8B-B14F-4D97-AF65-F5344CB8AC3E}">
        <p14:creationId xmlns:p14="http://schemas.microsoft.com/office/powerpoint/2010/main" val="12016099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2341929" y="1163896"/>
                </a:moveTo>
                <a:cubicBezTo>
                  <a:pt x="2339543" y="1355511"/>
                  <a:pt x="2344315" y="1274088"/>
                  <a:pt x="2341929" y="1465703"/>
                </a:cubicBezTo>
                <a:lnTo>
                  <a:pt x="4892223" y="1458518"/>
                </a:lnTo>
                <a:cubicBezTo>
                  <a:pt x="4892223" y="1357916"/>
                  <a:pt x="4892224" y="1257313"/>
                  <a:pt x="4892224" y="1156711"/>
                </a:cubicBezTo>
                <a:lnTo>
                  <a:pt x="2341929" y="116389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a:t>
            </a:r>
            <a:r>
              <a:rPr lang="ja-JP" altLang="en-US" dirty="0" smtClean="0"/>
              <a:t>結果</a:t>
            </a:r>
            <a:r>
              <a:rPr lang="ja-JP" altLang="en-US" dirty="0"/>
              <a:t>確認</a:t>
            </a:r>
            <a:endParaRPr lang="en-US" altLang="ja-JP" dirty="0" smtClean="0"/>
          </a:p>
          <a:p>
            <a:pPr lvl="1"/>
            <a:r>
              <a:rPr lang="ja-JP" altLang="en-US" dirty="0" smtClean="0"/>
              <a:t>アプリケーションコード</a:t>
            </a:r>
            <a:r>
              <a:rPr lang="ja-JP" altLang="en-US" dirty="0"/>
              <a:t>のビルド</a:t>
            </a:r>
            <a:r>
              <a:rPr lang="ja-JP" altLang="en-US" dirty="0" smtClean="0"/>
              <a:t>結果を確認します。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(4/24)</a:t>
            </a:r>
            <a:endParaRPr kumimoji="1" lang="ja-JP" altLang="en-US" dirty="0"/>
          </a:p>
        </p:txBody>
      </p:sp>
      <p:sp>
        <p:nvSpPr>
          <p:cNvPr id="47" name="角丸四角形 46"/>
          <p:cNvSpPr/>
          <p:nvPr/>
        </p:nvSpPr>
        <p:spPr bwMode="auto">
          <a:xfrm>
            <a:off x="4583832" y="3376488"/>
            <a:ext cx="4176464" cy="55656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5447928" y="4118692"/>
            <a:ext cx="4176464" cy="792088"/>
          </a:xfrm>
          <a:prstGeom prst="wedgeRoundRectCallout">
            <a:avLst>
              <a:gd name="adj1" fmla="val -41183"/>
              <a:gd name="adj2" fmla="val -882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a:latin typeface="+mn-ea"/>
              </a:rPr>
              <a:t> </a:t>
            </a:r>
            <a:r>
              <a:rPr lang="en-US" altLang="ja-JP" sz="1300" b="1" dirty="0" err="1" smtClean="0">
                <a:latin typeface="+mn-ea"/>
              </a:rPr>
              <a:t>g</a:t>
            </a:r>
            <a:r>
              <a:rPr kumimoji="1" lang="en-US" altLang="ja-JP" sz="1300" b="1" dirty="0" err="1" smtClean="0">
                <a:latin typeface="+mn-ea"/>
              </a:rPr>
              <a:t>it</a:t>
            </a:r>
            <a:r>
              <a:rPr kumimoji="1" lang="en-US" altLang="ja-JP" sz="1300" b="1" dirty="0" smtClean="0">
                <a:latin typeface="+mn-ea"/>
              </a:rPr>
              <a:t> push</a:t>
            </a:r>
            <a:r>
              <a:rPr kumimoji="1" lang="ja-JP" altLang="en-US" sz="1300" b="1" dirty="0" smtClean="0">
                <a:latin typeface="+mn-ea"/>
              </a:rPr>
              <a:t>すると</a:t>
            </a:r>
            <a:r>
              <a:rPr kumimoji="1" lang="en-US" altLang="ja-JP" sz="1300" b="1" dirty="0" smtClean="0">
                <a:latin typeface="+mn-ea"/>
              </a:rPr>
              <a:t>CI</a:t>
            </a:r>
            <a:r>
              <a:rPr kumimoji="1" lang="ja-JP" altLang="en-US" sz="1300" b="1" dirty="0" smtClean="0">
                <a:latin typeface="+mn-ea"/>
              </a:rPr>
              <a:t>パイプラインが実行されます。</a:t>
            </a:r>
            <a:endParaRPr kumimoji="1" lang="en-US" altLang="ja-JP" sz="1300" b="1" dirty="0" smtClean="0">
              <a:latin typeface="+mn-ea"/>
            </a:endParaRPr>
          </a:p>
          <a:p>
            <a:r>
              <a:rPr lang="ja-JP" altLang="en-US" sz="1300" b="1" dirty="0" smtClean="0">
                <a:latin typeface="+mn-ea"/>
              </a:rPr>
              <a:t>実行結果はアイコンをクリックして確認できます。</a:t>
            </a:r>
            <a:endParaRPr kumimoji="1" lang="ja-JP" altLang="en-US" sz="1300" b="1" dirty="0" smtClean="0">
              <a:latin typeface="+mn-ea"/>
            </a:endParaRPr>
          </a:p>
        </p:txBody>
      </p:sp>
      <p:sp>
        <p:nvSpPr>
          <p:cNvPr id="10" name="テキスト ボックス 9"/>
          <p:cNvSpPr txBox="1"/>
          <p:nvPr/>
        </p:nvSpPr>
        <p:spPr>
          <a:xfrm>
            <a:off x="3431704" y="5492567"/>
            <a:ext cx="5904656" cy="461665"/>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それでは実際に</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5" name="二等辺三角形 14"/>
          <p:cNvSpPr/>
          <p:nvPr/>
        </p:nvSpPr>
        <p:spPr bwMode="auto">
          <a:xfrm flipV="1">
            <a:off x="5925379" y="6012886"/>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33188" y="567165"/>
            <a:ext cx="864096" cy="239874"/>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19028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1" y="836712"/>
            <a:ext cx="10969218" cy="5298998"/>
          </a:xfrm>
        </p:spPr>
        <p:txBody>
          <a:bodyPr>
            <a:normAutofit/>
          </a:bodyPr>
          <a:lstStyle/>
          <a:p>
            <a:r>
              <a:rPr lang="ja-JP" altLang="en-US" dirty="0" smtClean="0"/>
              <a:t>はじめに</a:t>
            </a:r>
            <a:endParaRPr lang="en-US" altLang="ja-JP" dirty="0" smtClean="0"/>
          </a:p>
          <a:p>
            <a:pPr marL="180000" lvl="1" indent="0">
              <a:buNone/>
            </a:pPr>
            <a:r>
              <a:rPr lang="ja-JP" altLang="en-US" dirty="0" smtClean="0"/>
              <a:t>本書は、</a:t>
            </a:r>
            <a:r>
              <a:rPr lang="en-US" altLang="ja-JP" dirty="0" err="1" smtClean="0"/>
              <a:t>Exastro</a:t>
            </a:r>
            <a:r>
              <a:rPr lang="ja-JP" altLang="en-US" dirty="0" smtClean="0"/>
              <a:t> </a:t>
            </a:r>
            <a:r>
              <a:rPr lang="en-US" altLang="ja-JP" dirty="0" smtClean="0"/>
              <a:t>EPOCH(</a:t>
            </a:r>
            <a:r>
              <a:rPr lang="ja-JP" altLang="en-US" dirty="0" smtClean="0"/>
              <a:t>以降、</a:t>
            </a:r>
            <a:r>
              <a:rPr lang="en-US" altLang="ja-JP" dirty="0" smtClean="0"/>
              <a:t>EPOCH</a:t>
            </a:r>
            <a:r>
              <a:rPr lang="ja-JP" altLang="en-US" dirty="0" smtClean="0"/>
              <a:t>と表記する</a:t>
            </a:r>
            <a:r>
              <a:rPr lang="en-US" altLang="ja-JP" dirty="0" smtClean="0"/>
              <a:t>)</a:t>
            </a:r>
            <a:r>
              <a:rPr lang="ja-JP" altLang="en-US" dirty="0" smtClean="0"/>
              <a:t>の導入方法ならびに簡単な使い方をチュートリアルを用いて説明します。</a:t>
            </a:r>
            <a:endParaRPr lang="en-US" altLang="ja-JP" dirty="0" smtClean="0"/>
          </a:p>
          <a:p>
            <a:pPr marL="0" indent="0">
              <a:buNone/>
            </a:pPr>
            <a:endParaRPr lang="en-US" altLang="ja-JP" dirty="0" smtClean="0"/>
          </a:p>
          <a:p>
            <a:r>
              <a:rPr kumimoji="1" lang="en-US" altLang="ja-JP" dirty="0" err="1" smtClean="0"/>
              <a:t>QuickStart</a:t>
            </a:r>
            <a:r>
              <a:rPr kumimoji="1" lang="ja-JP" altLang="en-US" dirty="0" smtClean="0"/>
              <a:t>の全体図</a:t>
            </a:r>
            <a:endParaRPr lang="en-US" altLang="ja-JP" dirty="0" smtClean="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1.1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err="1" smtClean="0">
                <a:solidFill>
                  <a:prstClr val="white"/>
                </a:solidFill>
                <a:latin typeface="Meiryo UI" panose="020B0604030504040204" pitchFamily="50" charset="-128"/>
                <a:ea typeface="Meiryo UI" panose="020B0604030504040204" pitchFamily="50" charset="-128"/>
              </a:rPr>
              <a:t>QuickStart</a:t>
            </a:r>
            <a:r>
              <a:rPr kumimoji="0" lang="ja-JP" altLang="en-US" b="1" dirty="0" smtClean="0">
                <a:solidFill>
                  <a:prstClr val="white"/>
                </a:solidFill>
                <a:latin typeface="Meiryo UI" panose="020B0604030504040204" pitchFamily="50" charset="-128"/>
                <a:ea typeface="Meiryo UI" panose="020B0604030504040204" pitchFamily="50" charset="-128"/>
              </a:rPr>
              <a:t>について</a:t>
            </a:r>
            <a:endParaRPr kumimoji="1" lang="ja-JP" altLang="en-US" dirty="0"/>
          </a:p>
        </p:txBody>
      </p:sp>
      <p:sp>
        <p:nvSpPr>
          <p:cNvPr id="10" name="直方体 9"/>
          <p:cNvSpPr/>
          <p:nvPr/>
        </p:nvSpPr>
        <p:spPr bwMode="auto">
          <a:xfrm>
            <a:off x="1127448" y="4192153"/>
            <a:ext cx="10873208" cy="181517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3792" y="5128257"/>
            <a:ext cx="3000597" cy="648072"/>
          </a:xfrm>
          <a:prstGeom prst="rect">
            <a:avLst/>
          </a:prstGeom>
        </p:spPr>
      </p:pic>
      <p:sp>
        <p:nvSpPr>
          <p:cNvPr id="9" name="直方体 8"/>
          <p:cNvSpPr/>
          <p:nvPr/>
        </p:nvSpPr>
        <p:spPr bwMode="auto">
          <a:xfrm>
            <a:off x="1549172" y="2492554"/>
            <a:ext cx="1793033" cy="2152296"/>
          </a:xfrm>
          <a:prstGeom prst="cube">
            <a:avLst>
              <a:gd name="adj" fmla="val 14896"/>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11" name="直方体 10"/>
          <p:cNvSpPr/>
          <p:nvPr/>
        </p:nvSpPr>
        <p:spPr bwMode="auto">
          <a:xfrm>
            <a:off x="3548999" y="2737763"/>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2" name="直方体 11"/>
          <p:cNvSpPr/>
          <p:nvPr/>
        </p:nvSpPr>
        <p:spPr bwMode="auto">
          <a:xfrm>
            <a:off x="6872786" y="2730041"/>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3" name="直方体 12"/>
          <p:cNvSpPr/>
          <p:nvPr/>
        </p:nvSpPr>
        <p:spPr bwMode="auto">
          <a:xfrm>
            <a:off x="8224240" y="2715899"/>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4" name="直方体 13"/>
          <p:cNvSpPr/>
          <p:nvPr/>
        </p:nvSpPr>
        <p:spPr bwMode="auto">
          <a:xfrm>
            <a:off x="9575693" y="2712484"/>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7" name="角丸四角形 16"/>
          <p:cNvSpPr/>
          <p:nvPr/>
        </p:nvSpPr>
        <p:spPr bwMode="auto">
          <a:xfrm>
            <a:off x="3430137" y="2413891"/>
            <a:ext cx="3178207" cy="2438667"/>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6764031" y="2413891"/>
            <a:ext cx="4612942" cy="2438667"/>
          </a:xfrm>
          <a:prstGeom prst="roundRect">
            <a:avLst>
              <a:gd name="adj" fmla="val 9867"/>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テキスト ボックス 18"/>
          <p:cNvSpPr txBox="1"/>
          <p:nvPr/>
        </p:nvSpPr>
        <p:spPr>
          <a:xfrm>
            <a:off x="3968292" y="2236048"/>
            <a:ext cx="1657826" cy="369332"/>
          </a:xfrm>
          <a:prstGeom prst="rect">
            <a:avLst/>
          </a:prstGeom>
          <a:solidFill>
            <a:schemeClr val="bg1"/>
          </a:solidFill>
        </p:spPr>
        <p:txBody>
          <a:bodyPr wrap="none" rtlCol="0" anchor="ctr">
            <a:spAutoFit/>
          </a:bodyPr>
          <a:lstStyle/>
          <a:p>
            <a:pPr algn="ctr"/>
            <a:r>
              <a:rPr kumimoji="1" lang="en-US" altLang="ja-JP" b="1" dirty="0" smtClean="0">
                <a:solidFill>
                  <a:srgbClr val="C00000"/>
                </a:solidFill>
                <a:effectLst>
                  <a:glow rad="127000">
                    <a:schemeClr val="bg1"/>
                  </a:glow>
                </a:effectLst>
              </a:rPr>
              <a:t>Staging</a:t>
            </a:r>
            <a:r>
              <a:rPr kumimoji="1" lang="ja-JP" altLang="en-US" b="1" dirty="0" smtClean="0">
                <a:solidFill>
                  <a:srgbClr val="C00000"/>
                </a:solidFill>
                <a:effectLst>
                  <a:glow rad="127000">
                    <a:schemeClr val="bg1"/>
                  </a:glow>
                </a:effectLst>
              </a:rPr>
              <a:t>環境</a:t>
            </a:r>
            <a:r>
              <a:rPr kumimoji="1" lang="en-US" altLang="ja-JP" b="1" dirty="0" smtClean="0">
                <a:solidFill>
                  <a:srgbClr val="C00000"/>
                </a:solidFill>
                <a:effectLst>
                  <a:glow rad="127000">
                    <a:schemeClr val="bg1"/>
                  </a:glow>
                </a:effectLst>
              </a:rPr>
              <a:t> </a:t>
            </a:r>
          </a:p>
        </p:txBody>
      </p:sp>
      <p:sp>
        <p:nvSpPr>
          <p:cNvPr id="20" name="テキスト ボックス 19"/>
          <p:cNvSpPr txBox="1"/>
          <p:nvPr/>
        </p:nvSpPr>
        <p:spPr>
          <a:xfrm>
            <a:off x="7573737" y="2237383"/>
            <a:ext cx="2054473" cy="369332"/>
          </a:xfrm>
          <a:prstGeom prst="rect">
            <a:avLst/>
          </a:prstGeom>
          <a:solidFill>
            <a:schemeClr val="bg1"/>
          </a:solidFill>
        </p:spPr>
        <p:txBody>
          <a:bodyPr wrap="none" rtlCol="0" anchor="ctr">
            <a:spAutoFit/>
          </a:bodyPr>
          <a:lstStyle/>
          <a:p>
            <a:pPr algn="ctr"/>
            <a:r>
              <a:rPr kumimoji="1" lang="en-US" altLang="ja-JP" b="1" dirty="0" smtClean="0">
                <a:solidFill>
                  <a:srgbClr val="C00000"/>
                </a:solidFill>
                <a:effectLst>
                  <a:glow rad="127000">
                    <a:schemeClr val="bg1"/>
                  </a:glow>
                </a:effectLst>
              </a:rPr>
              <a:t>Production</a:t>
            </a:r>
            <a:r>
              <a:rPr kumimoji="1" lang="ja-JP" altLang="en-US" b="1" dirty="0" smtClean="0">
                <a:solidFill>
                  <a:srgbClr val="C00000"/>
                </a:solidFill>
                <a:effectLst>
                  <a:glow rad="127000">
                    <a:schemeClr val="bg1"/>
                  </a:glow>
                </a:effectLst>
              </a:rPr>
              <a:t>環境</a:t>
            </a:r>
            <a:r>
              <a:rPr kumimoji="1" lang="en-US" altLang="ja-JP" b="1" dirty="0" smtClean="0">
                <a:solidFill>
                  <a:srgbClr val="C00000"/>
                </a:solidFill>
                <a:effectLst>
                  <a:glow rad="127000">
                    <a:schemeClr val="bg1"/>
                  </a:glow>
                </a:effectLst>
              </a:rPr>
              <a:t> </a:t>
            </a:r>
          </a:p>
        </p:txBody>
      </p:sp>
      <p:sp>
        <p:nvSpPr>
          <p:cNvPr id="25" name="フリーフォーム 24"/>
          <p:cNvSpPr/>
          <p:nvPr/>
        </p:nvSpPr>
        <p:spPr bwMode="gray">
          <a:xfrm rot="1766119">
            <a:off x="338862" y="2932095"/>
            <a:ext cx="1424170" cy="133190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 name="楕円 1"/>
          <p:cNvSpPr/>
          <p:nvPr/>
        </p:nvSpPr>
        <p:spPr bwMode="auto">
          <a:xfrm>
            <a:off x="296375" y="2939535"/>
            <a:ext cx="360000" cy="360000"/>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1600" b="1" dirty="0" smtClean="0">
                <a:solidFill>
                  <a:schemeClr val="bg1"/>
                </a:solidFill>
                <a:latin typeface="+mn-ea"/>
              </a:rPr>
              <a:t>1</a:t>
            </a:r>
            <a:endParaRPr kumimoji="1" lang="ja-JP" altLang="en-US" sz="1600" b="1" dirty="0" smtClean="0">
              <a:solidFill>
                <a:schemeClr val="bg1"/>
              </a:solidFill>
              <a:latin typeface="+mn-ea"/>
            </a:endParaRPr>
          </a:p>
        </p:txBody>
      </p:sp>
      <p:sp>
        <p:nvSpPr>
          <p:cNvPr id="28" name="テキスト ボックス 27"/>
          <p:cNvSpPr txBox="1"/>
          <p:nvPr/>
        </p:nvSpPr>
        <p:spPr>
          <a:xfrm>
            <a:off x="630748" y="2879652"/>
            <a:ext cx="2093843" cy="523220"/>
          </a:xfrm>
          <a:prstGeom prst="rect">
            <a:avLst/>
          </a:prstGeom>
          <a:noFill/>
        </p:spPr>
        <p:txBody>
          <a:bodyPr wrap="none" rtlCol="0">
            <a:spAutoFit/>
          </a:bodyPr>
          <a:lstStyle/>
          <a:p>
            <a:r>
              <a:rPr lang="en-US" altLang="ja-JP" sz="1400" b="1" dirty="0" smtClean="0">
                <a:solidFill>
                  <a:srgbClr val="C00000"/>
                </a:solidFill>
                <a:effectLst>
                  <a:glow rad="127000">
                    <a:schemeClr val="bg1"/>
                  </a:glow>
                </a:effectLst>
              </a:rPr>
              <a:t>Kubernetes</a:t>
            </a:r>
            <a:r>
              <a:rPr lang="ja-JP" altLang="en-US" sz="1400" b="1" dirty="0" smtClean="0">
                <a:solidFill>
                  <a:srgbClr val="C00000"/>
                </a:solidFill>
                <a:effectLst>
                  <a:glow rad="127000">
                    <a:schemeClr val="bg1"/>
                  </a:glow>
                </a:effectLst>
              </a:rPr>
              <a:t>環境へ</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EPOCH</a:t>
            </a:r>
            <a:r>
              <a:rPr kumimoji="1" lang="ja-JP" altLang="en-US" sz="1400" b="1" dirty="0" smtClean="0">
                <a:solidFill>
                  <a:srgbClr val="C00000"/>
                </a:solidFill>
                <a:effectLst>
                  <a:glow rad="127000">
                    <a:schemeClr val="bg1"/>
                  </a:glow>
                </a:effectLst>
              </a:rPr>
              <a:t>をインストール</a:t>
            </a:r>
            <a:endParaRPr kumimoji="1" lang="en-US" altLang="ja-JP" sz="1400" b="1" dirty="0" smtClean="0">
              <a:solidFill>
                <a:srgbClr val="C00000"/>
              </a:solidFill>
              <a:effectLst>
                <a:glow rad="127000">
                  <a:schemeClr val="bg1"/>
                </a:glow>
              </a:effectLst>
            </a:endParaRPr>
          </a:p>
        </p:txBody>
      </p:sp>
      <p:sp>
        <p:nvSpPr>
          <p:cNvPr id="5" name="テキスト ボックス 4"/>
          <p:cNvSpPr txBox="1"/>
          <p:nvPr/>
        </p:nvSpPr>
        <p:spPr>
          <a:xfrm>
            <a:off x="6030541" y="6296617"/>
            <a:ext cx="5917919" cy="253916"/>
          </a:xfrm>
          <a:prstGeom prst="rect">
            <a:avLst/>
          </a:prstGeom>
          <a:noFill/>
        </p:spPr>
        <p:txBody>
          <a:bodyPr wrap="square" rtlCol="0">
            <a:spAutoFit/>
          </a:bodyPr>
          <a:lstStyle/>
          <a:p>
            <a:pPr algn="r"/>
            <a:r>
              <a:rPr kumimoji="1" lang="en-US" altLang="ja-JP" sz="1050" dirty="0" smtClean="0"/>
              <a:t>(※1)</a:t>
            </a:r>
            <a:r>
              <a:rPr kumimoji="1" lang="ja-JP" altLang="en-US" sz="1050" dirty="0" smtClean="0"/>
              <a:t>本クイックスタートでは手順を簡素化するため</a:t>
            </a:r>
            <a:r>
              <a:rPr kumimoji="1" lang="en-US" altLang="ja-JP" sz="1050" dirty="0" smtClean="0"/>
              <a:t>1</a:t>
            </a:r>
            <a:r>
              <a:rPr kumimoji="1" lang="ja-JP" altLang="en-US" sz="1050" dirty="0" err="1" smtClean="0"/>
              <a:t>つの</a:t>
            </a:r>
            <a:r>
              <a:rPr kumimoji="1" lang="en-US" altLang="ja-JP" sz="1050" dirty="0" smtClean="0"/>
              <a:t>Kubernetes</a:t>
            </a:r>
            <a:r>
              <a:rPr kumimoji="1" lang="ja-JP" altLang="en-US" sz="1050" dirty="0" smtClean="0"/>
              <a:t>クラスタ上で構成します</a:t>
            </a:r>
            <a:endParaRPr kumimoji="1" lang="ja-JP" altLang="en-US" sz="1050" dirty="0"/>
          </a:p>
        </p:txBody>
      </p:sp>
      <p:sp>
        <p:nvSpPr>
          <p:cNvPr id="31" name="テキスト ボックス 30"/>
          <p:cNvSpPr txBox="1"/>
          <p:nvPr/>
        </p:nvSpPr>
        <p:spPr>
          <a:xfrm>
            <a:off x="7104112" y="5229200"/>
            <a:ext cx="817797" cy="261610"/>
          </a:xfrm>
          <a:prstGeom prst="rect">
            <a:avLst/>
          </a:prstGeom>
          <a:noFill/>
        </p:spPr>
        <p:txBody>
          <a:bodyPr wrap="square" rtlCol="0">
            <a:spAutoFit/>
          </a:bodyPr>
          <a:lstStyle/>
          <a:p>
            <a:r>
              <a:rPr kumimoji="1" lang="ja-JP" altLang="en-US" sz="1100" dirty="0" smtClean="0"/>
              <a:t>（</a:t>
            </a:r>
            <a:r>
              <a:rPr lang="en-US" altLang="ja-JP" sz="1100" dirty="0" smtClean="0"/>
              <a:t>※</a:t>
            </a:r>
            <a:r>
              <a:rPr kumimoji="1" lang="en-US" altLang="ja-JP" sz="1100" dirty="0" smtClean="0"/>
              <a:t>1</a:t>
            </a:r>
            <a:r>
              <a:rPr kumimoji="1" lang="ja-JP" altLang="en-US" sz="1100" dirty="0" smtClean="0"/>
              <a:t>）</a:t>
            </a:r>
            <a:endParaRPr kumimoji="1" lang="ja-JP" altLang="en-US" sz="1100" dirty="0"/>
          </a:p>
        </p:txBody>
      </p:sp>
      <p:sp>
        <p:nvSpPr>
          <p:cNvPr id="29" name="直方体 28"/>
          <p:cNvSpPr/>
          <p:nvPr/>
        </p:nvSpPr>
        <p:spPr bwMode="auto">
          <a:xfrm>
            <a:off x="4847066" y="2734705"/>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21" name="フリーフォーム 20"/>
          <p:cNvSpPr/>
          <p:nvPr/>
        </p:nvSpPr>
        <p:spPr bwMode="gray">
          <a:xfrm rot="1720126">
            <a:off x="3124020" y="2793818"/>
            <a:ext cx="1249546" cy="92875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6" name="楕円 25"/>
          <p:cNvSpPr/>
          <p:nvPr/>
        </p:nvSpPr>
        <p:spPr bwMode="auto">
          <a:xfrm>
            <a:off x="2779363" y="2639530"/>
            <a:ext cx="337131" cy="339637"/>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600" b="1" dirty="0">
                <a:solidFill>
                  <a:schemeClr val="bg1"/>
                </a:solidFill>
                <a:latin typeface="+mn-ea"/>
              </a:rPr>
              <a:t>2</a:t>
            </a:r>
            <a:endParaRPr kumimoji="1" lang="ja-JP" altLang="en-US" sz="1600" b="1" dirty="0" smtClean="0">
              <a:solidFill>
                <a:schemeClr val="bg1"/>
              </a:solidFill>
              <a:latin typeface="+mn-ea"/>
            </a:endParaRPr>
          </a:p>
        </p:txBody>
      </p:sp>
      <p:sp>
        <p:nvSpPr>
          <p:cNvPr id="30" name="テキスト ボックス 29"/>
          <p:cNvSpPr txBox="1"/>
          <p:nvPr/>
        </p:nvSpPr>
        <p:spPr>
          <a:xfrm>
            <a:off x="3077354" y="2579959"/>
            <a:ext cx="2090518"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チュートリアルで</a:t>
            </a:r>
            <a:endParaRPr lang="en-US" altLang="ja-JP" sz="1400" b="1" dirty="0" smtClean="0">
              <a:solidFill>
                <a:srgbClr val="C00000"/>
              </a:solidFill>
              <a:effectLst>
                <a:glow rad="127000">
                  <a:schemeClr val="bg1"/>
                </a:glow>
              </a:effectLst>
            </a:endParaRPr>
          </a:p>
          <a:p>
            <a:r>
              <a:rPr lang="en-US" altLang="ja-JP" sz="1400" b="1" dirty="0" smtClean="0">
                <a:solidFill>
                  <a:srgbClr val="C00000"/>
                </a:solidFill>
                <a:effectLst>
                  <a:glow rad="127000">
                    <a:schemeClr val="bg1"/>
                  </a:glow>
                </a:effectLst>
              </a:rPr>
              <a:t>Stagin</a:t>
            </a:r>
            <a:r>
              <a:rPr lang="en-US" altLang="ja-JP" sz="1400" b="1" dirty="0">
                <a:solidFill>
                  <a:srgbClr val="C00000"/>
                </a:solidFill>
                <a:effectLst>
                  <a:glow rad="127000">
                    <a:schemeClr val="bg1"/>
                  </a:glow>
                </a:effectLst>
              </a:rPr>
              <a:t>g</a:t>
            </a:r>
            <a:r>
              <a:rPr lang="ja-JP" altLang="en-US" sz="1400" b="1" dirty="0" smtClean="0">
                <a:solidFill>
                  <a:srgbClr val="C00000"/>
                </a:solidFill>
                <a:effectLst>
                  <a:glow rad="127000">
                    <a:schemeClr val="bg1"/>
                  </a:glow>
                </a:effectLst>
              </a:rPr>
              <a:t>環境へ</a:t>
            </a:r>
            <a:r>
              <a:rPr lang="en-US" altLang="ja-JP" sz="1400" b="1" dirty="0" smtClean="0">
                <a:solidFill>
                  <a:srgbClr val="C00000"/>
                </a:solidFill>
                <a:effectLst>
                  <a:glow rad="127000">
                    <a:schemeClr val="bg1"/>
                  </a:glow>
                </a:effectLst>
              </a:rPr>
              <a:t>Deploy</a:t>
            </a:r>
            <a:endParaRPr kumimoji="1" lang="en-US" altLang="ja-JP" sz="1400" b="1" dirty="0" smtClean="0">
              <a:solidFill>
                <a:srgbClr val="C00000"/>
              </a:solidFill>
              <a:effectLst>
                <a:glow rad="127000">
                  <a:schemeClr val="bg1"/>
                </a:glow>
              </a:effectLst>
            </a:endParaRPr>
          </a:p>
        </p:txBody>
      </p:sp>
      <p:sp>
        <p:nvSpPr>
          <p:cNvPr id="22" name="フリーフォーム 21"/>
          <p:cNvSpPr/>
          <p:nvPr/>
        </p:nvSpPr>
        <p:spPr bwMode="gray">
          <a:xfrm rot="20077624" flipV="1">
            <a:off x="3357980" y="3937997"/>
            <a:ext cx="3398629" cy="1427572"/>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3" name="テキスト ボックス 22"/>
          <p:cNvSpPr txBox="1"/>
          <p:nvPr/>
        </p:nvSpPr>
        <p:spPr>
          <a:xfrm>
            <a:off x="3402157" y="4515458"/>
            <a:ext cx="2678542"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チュートリアルで</a:t>
            </a:r>
            <a:endParaRPr lang="en-US" altLang="ja-JP" sz="1400" b="1" dirty="0" smtClean="0">
              <a:solidFill>
                <a:srgbClr val="C00000"/>
              </a:solidFill>
              <a:effectLst>
                <a:glow rad="127000">
                  <a:schemeClr val="bg1"/>
                </a:glow>
              </a:effectLst>
            </a:endParaRPr>
          </a:p>
          <a:p>
            <a:r>
              <a:rPr lang="en-US" altLang="ja-JP" sz="1400" b="1" dirty="0" smtClean="0">
                <a:solidFill>
                  <a:srgbClr val="C00000"/>
                </a:solidFill>
                <a:effectLst>
                  <a:glow rad="127000">
                    <a:schemeClr val="bg1"/>
                  </a:glow>
                </a:effectLst>
              </a:rPr>
              <a:t>Production</a:t>
            </a:r>
            <a:r>
              <a:rPr lang="ja-JP" altLang="en-US" sz="1400" b="1" dirty="0" smtClean="0">
                <a:solidFill>
                  <a:srgbClr val="C00000"/>
                </a:solidFill>
                <a:effectLst>
                  <a:glow rad="127000">
                    <a:schemeClr val="bg1"/>
                  </a:glow>
                </a:effectLst>
              </a:rPr>
              <a:t>環境へ</a:t>
            </a:r>
            <a:r>
              <a:rPr lang="en-US" altLang="ja-JP" sz="1400" b="1" dirty="0" smtClean="0">
                <a:solidFill>
                  <a:srgbClr val="C00000"/>
                </a:solidFill>
                <a:effectLst>
                  <a:glow rad="127000">
                    <a:schemeClr val="bg1"/>
                  </a:glow>
                </a:effectLst>
              </a:rPr>
              <a:t>Deploy</a:t>
            </a:r>
            <a:endParaRPr kumimoji="1" lang="en-US" altLang="ja-JP" sz="1400" b="1" dirty="0" smtClean="0">
              <a:solidFill>
                <a:srgbClr val="C00000"/>
              </a:solidFill>
              <a:effectLst>
                <a:glow rad="127000">
                  <a:schemeClr val="bg1"/>
                </a:glow>
              </a:effectLst>
            </a:endParaRPr>
          </a:p>
        </p:txBody>
      </p:sp>
      <p:sp>
        <p:nvSpPr>
          <p:cNvPr id="27" name="楕円 26"/>
          <p:cNvSpPr/>
          <p:nvPr/>
        </p:nvSpPr>
        <p:spPr bwMode="auto">
          <a:xfrm>
            <a:off x="3065026" y="4561556"/>
            <a:ext cx="337131" cy="339637"/>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600" b="1" dirty="0" smtClean="0">
                <a:solidFill>
                  <a:schemeClr val="bg1"/>
                </a:solidFill>
                <a:latin typeface="+mn-ea"/>
              </a:rPr>
              <a:t>3</a:t>
            </a:r>
            <a:endParaRPr kumimoji="1" lang="ja-JP" altLang="en-US" sz="1600" b="1" dirty="0" smtClean="0">
              <a:solidFill>
                <a:schemeClr val="bg1"/>
              </a:solidFill>
              <a:latin typeface="+mn-ea"/>
            </a:endParaRPr>
          </a:p>
        </p:txBody>
      </p:sp>
      <p:sp>
        <p:nvSpPr>
          <p:cNvPr id="34" name="テキスト ボックス 33"/>
          <p:cNvSpPr txBox="1"/>
          <p:nvPr/>
        </p:nvSpPr>
        <p:spPr>
          <a:xfrm>
            <a:off x="6046426" y="3442654"/>
            <a:ext cx="556563" cy="584775"/>
          </a:xfrm>
          <a:prstGeom prst="rect">
            <a:avLst/>
          </a:prstGeom>
          <a:noFill/>
        </p:spPr>
        <p:txBody>
          <a:bodyPr wrap="none" rtlCol="0" anchor="ctr">
            <a:spAutoFit/>
          </a:bodyPr>
          <a:lstStyle/>
          <a:p>
            <a:pPr algn="ctr"/>
            <a:r>
              <a:rPr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rPr>
              <a:t>…</a:t>
            </a:r>
            <a:endParaRPr kumimoji="1"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endParaRPr>
          </a:p>
        </p:txBody>
      </p:sp>
      <p:sp>
        <p:nvSpPr>
          <p:cNvPr id="35" name="テキスト ボックス 34"/>
          <p:cNvSpPr txBox="1"/>
          <p:nvPr/>
        </p:nvSpPr>
        <p:spPr>
          <a:xfrm>
            <a:off x="10803016" y="3442654"/>
            <a:ext cx="556563" cy="584775"/>
          </a:xfrm>
          <a:prstGeom prst="rect">
            <a:avLst/>
          </a:prstGeom>
          <a:noFill/>
        </p:spPr>
        <p:txBody>
          <a:bodyPr wrap="none" rtlCol="0" anchor="ctr">
            <a:spAutoFit/>
          </a:bodyPr>
          <a:lstStyle/>
          <a:p>
            <a:pPr algn="ctr"/>
            <a:r>
              <a:rPr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rPr>
              <a:t>…</a:t>
            </a:r>
            <a:endParaRPr kumimoji="1"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4110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6600056" y="2237493"/>
            <a:ext cx="5477828" cy="2563178"/>
          </a:xfrm>
          <a:prstGeom prst="rect">
            <a:avLst/>
          </a:prstGeom>
        </p:spPr>
      </p:pic>
      <p:sp>
        <p:nvSpPr>
          <p:cNvPr id="3" name="コンテンツ プレースホルダー 2"/>
          <p:cNvSpPr>
            <a:spLocks noGrp="1"/>
          </p:cNvSpPr>
          <p:nvPr>
            <p:ph sz="quarter" idx="10"/>
          </p:nvPr>
        </p:nvSpPr>
        <p:spPr/>
        <p:txBody>
          <a:bodyPr>
            <a:normAutofit/>
          </a:bodyPr>
          <a:lstStyle/>
          <a:p>
            <a:r>
              <a:rPr lang="ja-JP" altLang="en-US" dirty="0" smtClean="0"/>
              <a:t>パイプライン</a:t>
            </a:r>
            <a:r>
              <a:rPr lang="en-US" altLang="ja-JP" dirty="0" smtClean="0"/>
              <a:t>TEKTON</a:t>
            </a:r>
            <a:r>
              <a:rPr lang="ja-JP" altLang="en-US" dirty="0" smtClean="0"/>
              <a:t>の結果確認</a:t>
            </a:r>
            <a:endParaRPr lang="en-US" altLang="ja-JP" dirty="0" smtClean="0"/>
          </a:p>
          <a:p>
            <a:pPr lvl="1"/>
            <a:r>
              <a:rPr lang="en-US" altLang="ja-JP" dirty="0" smtClean="0"/>
              <a:t>TEKTON</a:t>
            </a:r>
            <a:r>
              <a:rPr lang="ja-JP" altLang="en-US" dirty="0" smtClean="0"/>
              <a:t>のパイプラインを実際に確認し、ビルドが正常に終了したか確認します。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(5/24)</a:t>
            </a:r>
            <a:endParaRPr kumimoji="1" lang="ja-JP" altLang="en-US" dirty="0"/>
          </a:p>
        </p:txBody>
      </p:sp>
      <p:pic>
        <p:nvPicPr>
          <p:cNvPr id="11" name="図 10"/>
          <p:cNvPicPr>
            <a:picLocks noChangeAspect="1"/>
          </p:cNvPicPr>
          <p:nvPr/>
        </p:nvPicPr>
        <p:blipFill>
          <a:blip r:embed="rId3"/>
          <a:stretch>
            <a:fillRect/>
          </a:stretch>
        </p:blipFill>
        <p:spPr>
          <a:xfrm>
            <a:off x="576000" y="1548000"/>
            <a:ext cx="5868000" cy="2983730"/>
          </a:xfrm>
          <a:prstGeom prst="rect">
            <a:avLst/>
          </a:prstGeom>
        </p:spPr>
      </p:pic>
      <p:sp>
        <p:nvSpPr>
          <p:cNvPr id="47" name="角丸四角形 46"/>
          <p:cNvSpPr/>
          <p:nvPr/>
        </p:nvSpPr>
        <p:spPr bwMode="auto">
          <a:xfrm>
            <a:off x="3852000" y="2736000"/>
            <a:ext cx="216024" cy="20466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フリーフォーム 19"/>
          <p:cNvSpPr/>
          <p:nvPr/>
        </p:nvSpPr>
        <p:spPr bwMode="auto">
          <a:xfrm>
            <a:off x="583604" y="1509693"/>
            <a:ext cx="5868000" cy="3022037"/>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000" h="3022037">
                <a:moveTo>
                  <a:pt x="2363400" y="1178266"/>
                </a:moveTo>
                <a:lnTo>
                  <a:pt x="2363400" y="1487259"/>
                </a:lnTo>
                <a:lnTo>
                  <a:pt x="3503776" y="1487259"/>
                </a:lnTo>
                <a:lnTo>
                  <a:pt x="3503776" y="1178266"/>
                </a:lnTo>
                <a:close/>
                <a:moveTo>
                  <a:pt x="0" y="0"/>
                </a:moveTo>
                <a:lnTo>
                  <a:pt x="5868000" y="0"/>
                </a:lnTo>
                <a:lnTo>
                  <a:pt x="5868000" y="3022037"/>
                </a:lnTo>
                <a:lnTo>
                  <a:pt x="0" y="3022037"/>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吹き出し 31"/>
          <p:cNvSpPr/>
          <p:nvPr/>
        </p:nvSpPr>
        <p:spPr bwMode="auto">
          <a:xfrm>
            <a:off x="9207510" y="1566526"/>
            <a:ext cx="2616291" cy="1341935"/>
          </a:xfrm>
          <a:prstGeom prst="wedgeRoundRectCallout">
            <a:avLst>
              <a:gd name="adj1" fmla="val -71829"/>
              <a:gd name="adj2" fmla="val 8406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a:t>CI</a:t>
            </a:r>
            <a:r>
              <a:rPr lang="ja-JP" altLang="en-US" sz="1050" b="1" dirty="0"/>
              <a:t>パイプラインの動作は</a:t>
            </a:r>
            <a:r>
              <a:rPr lang="ja-JP" altLang="en-US" sz="1050" b="1" dirty="0" smtClean="0"/>
              <a:t>、</a:t>
            </a:r>
            <a:endParaRPr lang="en-US" altLang="ja-JP" sz="1050" b="1" dirty="0" smtClean="0"/>
          </a:p>
          <a:p>
            <a:r>
              <a:rPr lang="en-US" altLang="ja-JP" sz="1050" b="1" dirty="0" smtClean="0"/>
              <a:t>TEKTON</a:t>
            </a:r>
            <a:r>
              <a:rPr lang="ja-JP" altLang="en-US" sz="1050" b="1" dirty="0"/>
              <a:t>ダッシュボード</a:t>
            </a:r>
            <a:r>
              <a:rPr lang="ja-JP" altLang="en-US" sz="1050" b="1" dirty="0" smtClean="0"/>
              <a:t>にて確認</a:t>
            </a:r>
            <a:r>
              <a:rPr lang="ja-JP" altLang="en-US" sz="1050" b="1" dirty="0"/>
              <a:t>することができます</a:t>
            </a:r>
            <a:r>
              <a:rPr lang="ja-JP" altLang="en-US" sz="1050" b="1" dirty="0" smtClean="0"/>
              <a:t>。</a:t>
            </a:r>
            <a:endParaRPr lang="en-US" altLang="ja-JP" sz="1050" b="1" dirty="0" smtClean="0"/>
          </a:p>
          <a:p>
            <a:r>
              <a:rPr lang="en-US" altLang="ja-JP" sz="1050" b="1" dirty="0" smtClean="0"/>
              <a:t>Name</a:t>
            </a:r>
            <a:r>
              <a:rPr lang="ja-JP" altLang="en-US" sz="1050" b="1" dirty="0" smtClean="0"/>
              <a:t>をクリックすることにより、より詳細な</a:t>
            </a:r>
            <a:r>
              <a:rPr lang="en-US" altLang="ja-JP" sz="1050" b="1" dirty="0" smtClean="0"/>
              <a:t>CI</a:t>
            </a:r>
            <a:r>
              <a:rPr lang="ja-JP" altLang="en-US" sz="1050" b="1" dirty="0" smtClean="0"/>
              <a:t>パイプラインの内容を確認することができます。</a:t>
            </a:r>
            <a:endParaRPr lang="ja-JP" altLang="en-US" sz="1050" b="1" dirty="0"/>
          </a:p>
        </p:txBody>
      </p:sp>
      <p:sp>
        <p:nvSpPr>
          <p:cNvPr id="21" name="角丸四角形吹き出し 20"/>
          <p:cNvSpPr/>
          <p:nvPr/>
        </p:nvSpPr>
        <p:spPr bwMode="auto">
          <a:xfrm>
            <a:off x="7608168" y="4005064"/>
            <a:ext cx="2616291" cy="736125"/>
          </a:xfrm>
          <a:prstGeom prst="wedgeRoundRectCallout">
            <a:avLst>
              <a:gd name="adj1" fmla="val -40415"/>
              <a:gd name="adj2" fmla="val -10004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smtClean="0"/>
              <a:t>Status</a:t>
            </a:r>
            <a:r>
              <a:rPr lang="ja-JP" altLang="en-US" sz="1050" b="1" dirty="0" smtClean="0"/>
              <a:t>欄にチェックマークが表示されていれば正常終了となります。</a:t>
            </a:r>
            <a:endParaRPr lang="ja-JP" altLang="en-US" sz="1050" b="1" dirty="0"/>
          </a:p>
        </p:txBody>
      </p:sp>
      <p:cxnSp>
        <p:nvCxnSpPr>
          <p:cNvPr id="28" name="直線矢印コネクタ 27"/>
          <p:cNvCxnSpPr>
            <a:stCxn id="47" idx="3"/>
          </p:cNvCxnSpPr>
          <p:nvPr/>
        </p:nvCxnSpPr>
        <p:spPr bwMode="auto">
          <a:xfrm>
            <a:off x="4068024" y="2838332"/>
            <a:ext cx="2532032" cy="1460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29474245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576000" y="1548000"/>
            <a:ext cx="5868000" cy="2983730"/>
            <a:chOff x="357150" y="3429000"/>
            <a:chExt cx="5880006" cy="2983730"/>
          </a:xfrm>
        </p:grpSpPr>
        <p:pic>
          <p:nvPicPr>
            <p:cNvPr id="13" name="図 12"/>
            <p:cNvPicPr>
              <a:picLocks noChangeAspect="1"/>
            </p:cNvPicPr>
            <p:nvPr/>
          </p:nvPicPr>
          <p:blipFill>
            <a:blip r:embed="rId2"/>
            <a:stretch>
              <a:fillRect/>
            </a:stretch>
          </p:blipFill>
          <p:spPr>
            <a:xfrm>
              <a:off x="369156" y="3429000"/>
              <a:ext cx="5868000" cy="2983730"/>
            </a:xfrm>
            <a:prstGeom prst="rect">
              <a:avLst/>
            </a:prstGeom>
          </p:spPr>
        </p:pic>
        <p:sp>
          <p:nvSpPr>
            <p:cNvPr id="16" name="フリーフォーム 15"/>
            <p:cNvSpPr>
              <a:spLocks noChangeAspect="1"/>
            </p:cNvSpPr>
            <p:nvPr/>
          </p:nvSpPr>
          <p:spPr bwMode="auto">
            <a:xfrm>
              <a:off x="357150" y="3429000"/>
              <a:ext cx="5880006" cy="2983730"/>
            </a:xfrm>
            <a:custGeom>
              <a:avLst/>
              <a:gdLst>
                <a:gd name="connsiteX0" fmla="*/ 3746748 w 5880006"/>
                <a:gd name="connsiteY0" fmla="*/ 1152128 h 2983730"/>
                <a:gd name="connsiteX1" fmla="*/ 3746748 w 5880006"/>
                <a:gd name="connsiteY1" fmla="*/ 1440160 h 2983730"/>
                <a:gd name="connsiteX2" fmla="*/ 4862748 w 5880006"/>
                <a:gd name="connsiteY2" fmla="*/ 1440160 h 2983730"/>
                <a:gd name="connsiteX3" fmla="*/ 4862748 w 5880006"/>
                <a:gd name="connsiteY3" fmla="*/ 1152128 h 2983730"/>
                <a:gd name="connsiteX4" fmla="*/ 0 w 5880006"/>
                <a:gd name="connsiteY4" fmla="*/ 0 h 2983730"/>
                <a:gd name="connsiteX5" fmla="*/ 5880006 w 5880006"/>
                <a:gd name="connsiteY5" fmla="*/ 0 h 2983730"/>
                <a:gd name="connsiteX6" fmla="*/ 5880006 w 5880006"/>
                <a:gd name="connsiteY6" fmla="*/ 2983730 h 2983730"/>
                <a:gd name="connsiteX7" fmla="*/ 0 w 5880006"/>
                <a:gd name="connsiteY7" fmla="*/ 2983730 h 29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006" h="2983730">
                  <a:moveTo>
                    <a:pt x="3746748" y="1152128"/>
                  </a:moveTo>
                  <a:lnTo>
                    <a:pt x="3746748" y="1440160"/>
                  </a:lnTo>
                  <a:lnTo>
                    <a:pt x="4862748" y="1440160"/>
                  </a:lnTo>
                  <a:lnTo>
                    <a:pt x="4862748" y="1152128"/>
                  </a:lnTo>
                  <a:close/>
                  <a:moveTo>
                    <a:pt x="0" y="0"/>
                  </a:moveTo>
                  <a:lnTo>
                    <a:pt x="5880006" y="0"/>
                  </a:lnTo>
                  <a:lnTo>
                    <a:pt x="5880006" y="2983730"/>
                  </a:lnTo>
                  <a:lnTo>
                    <a:pt x="0" y="29837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コンテナイメージのタグ名の確認</a:t>
            </a:r>
            <a:endParaRPr lang="ja-JP" altLang="en-US" dirty="0"/>
          </a:p>
          <a:p>
            <a:pPr lvl="1"/>
            <a:r>
              <a:rPr lang="ja-JP" altLang="en-US" dirty="0" smtClean="0"/>
              <a:t>レジストリサービスの画面を開き、ビルドしたコンテナイメージの</a:t>
            </a:r>
            <a:r>
              <a:rPr lang="en-US" altLang="ja-JP" dirty="0" smtClean="0"/>
              <a:t>Tag</a:t>
            </a:r>
            <a:r>
              <a:rPr lang="ja-JP" altLang="en-US" dirty="0" smtClean="0"/>
              <a:t>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(6/24)</a:t>
            </a:r>
            <a:endParaRPr kumimoji="1" lang="ja-JP" altLang="en-US" dirty="0"/>
          </a:p>
        </p:txBody>
      </p:sp>
      <p:sp>
        <p:nvSpPr>
          <p:cNvPr id="10" name="角丸四角形 9"/>
          <p:cNvSpPr/>
          <p:nvPr/>
        </p:nvSpPr>
        <p:spPr bwMode="auto">
          <a:xfrm>
            <a:off x="5231905" y="2708920"/>
            <a:ext cx="216023" cy="21602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a:off x="5447928" y="2816932"/>
            <a:ext cx="1223203" cy="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7" name="図 6"/>
          <p:cNvPicPr>
            <a:picLocks noChangeAspect="1"/>
          </p:cNvPicPr>
          <p:nvPr/>
        </p:nvPicPr>
        <p:blipFill>
          <a:blip r:embed="rId3"/>
          <a:stretch>
            <a:fillRect/>
          </a:stretch>
        </p:blipFill>
        <p:spPr>
          <a:xfrm>
            <a:off x="6671131" y="1604025"/>
            <a:ext cx="5473541" cy="3617595"/>
          </a:xfrm>
          <a:prstGeom prst="rect">
            <a:avLst/>
          </a:prstGeom>
          <a:noFill/>
          <a:ln>
            <a:solidFill>
              <a:schemeClr val="tx1"/>
            </a:solidFill>
          </a:ln>
        </p:spPr>
      </p:pic>
      <p:sp>
        <p:nvSpPr>
          <p:cNvPr id="20" name="角丸四角形 19"/>
          <p:cNvSpPr/>
          <p:nvPr/>
        </p:nvSpPr>
        <p:spPr bwMode="auto">
          <a:xfrm>
            <a:off x="6806001" y="3789364"/>
            <a:ext cx="802167" cy="1696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155696" y="2708920"/>
            <a:ext cx="3618857" cy="1152128"/>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err="1" smtClean="0">
                <a:latin typeface="+mn-ea"/>
              </a:rPr>
              <a:t>Dockerhub</a:t>
            </a:r>
            <a:r>
              <a:rPr lang="ja-JP" altLang="en-US" sz="1100" b="1" dirty="0" smtClean="0">
                <a:latin typeface="+mn-ea"/>
              </a:rPr>
              <a:t>の画面で</a:t>
            </a:r>
            <a:r>
              <a:rPr lang="en-US" altLang="ja-JP" sz="1100" b="1" dirty="0" smtClean="0">
                <a:latin typeface="+mn-ea"/>
              </a:rPr>
              <a:t>epoch-sample-</a:t>
            </a:r>
            <a:r>
              <a:rPr lang="en-US" altLang="ja-JP" sz="1100" b="1" dirty="0" err="1" smtClean="0">
                <a:latin typeface="+mn-ea"/>
              </a:rPr>
              <a:t>api</a:t>
            </a:r>
            <a:r>
              <a:rPr lang="ja-JP" altLang="en-US" sz="1100" b="1" dirty="0" smtClean="0">
                <a:latin typeface="+mn-ea"/>
              </a:rPr>
              <a:t>の</a:t>
            </a:r>
            <a:endParaRPr lang="en-US" altLang="ja-JP" sz="1100" b="1" dirty="0" smtClean="0">
              <a:latin typeface="+mn-ea"/>
            </a:endParaRPr>
          </a:p>
          <a:p>
            <a:r>
              <a:rPr lang="en-US" altLang="ja-JP" sz="1100" b="1" dirty="0" smtClean="0">
                <a:latin typeface="+mn-ea"/>
              </a:rPr>
              <a:t>Tag</a:t>
            </a:r>
            <a:r>
              <a:rPr lang="ja-JP" altLang="en-US" sz="1100" b="1" dirty="0" smtClean="0">
                <a:latin typeface="+mn-ea"/>
              </a:rPr>
              <a:t>を確認します</a:t>
            </a:r>
            <a:endParaRPr lang="en-US" altLang="ja-JP" sz="1100" b="1" dirty="0" smtClean="0">
              <a:latin typeface="+mn-ea"/>
            </a:endParaRPr>
          </a:p>
          <a:p>
            <a:endParaRPr lang="en-US" altLang="ja-JP" sz="1100" b="1" dirty="0" smtClean="0">
              <a:latin typeface="+mn-ea"/>
            </a:endParaRPr>
          </a:p>
          <a:p>
            <a:r>
              <a:rPr lang="en-US" altLang="ja-JP" sz="1100" b="1" dirty="0" smtClean="0">
                <a:latin typeface="+mn-ea"/>
              </a:rPr>
              <a:t>※</a:t>
            </a:r>
            <a:r>
              <a:rPr lang="ja-JP" altLang="en-US" sz="1100" b="1" dirty="0" smtClean="0">
                <a:latin typeface="+mn-ea"/>
              </a:rPr>
              <a:t>イメージが登録されていないときは、パイプライン</a:t>
            </a:r>
            <a:r>
              <a:rPr lang="en-US" altLang="ja-JP" sz="1100" b="1" dirty="0" smtClean="0">
                <a:latin typeface="+mn-ea"/>
              </a:rPr>
              <a:t>TEKTON</a:t>
            </a:r>
            <a:r>
              <a:rPr lang="ja-JP" altLang="en-US" sz="1100" b="1" dirty="0" smtClean="0">
                <a:latin typeface="+mn-ea"/>
              </a:rPr>
              <a:t>から結果を確認してください</a:t>
            </a:r>
            <a:endParaRPr lang="en-US" altLang="ja-JP" sz="1100" b="1" dirty="0" smtClean="0">
              <a:latin typeface="+mn-ea"/>
            </a:endParaRPr>
          </a:p>
        </p:txBody>
      </p:sp>
    </p:spTree>
    <p:extLst>
      <p:ext uri="{BB962C8B-B14F-4D97-AF65-F5344CB8AC3E}">
        <p14:creationId xmlns:p14="http://schemas.microsoft.com/office/powerpoint/2010/main" val="40470339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097608 w 5868000"/>
              <a:gd name="connsiteY2" fmla="*/ 2220495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7832 w 5868000"/>
              <a:gd name="connsiteY2" fmla="*/ 2213652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7832 w 5868000"/>
              <a:gd name="connsiteY2" fmla="*/ 2227339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1017895" y="1659677"/>
                </a:moveTo>
                <a:cubicBezTo>
                  <a:pt x="1015509" y="1851292"/>
                  <a:pt x="1020622" y="2035723"/>
                  <a:pt x="1018236" y="2227338"/>
                </a:cubicBezTo>
                <a:lnTo>
                  <a:pt x="2107832" y="2227339"/>
                </a:lnTo>
                <a:lnTo>
                  <a:pt x="2101016" y="1659678"/>
                </a:lnTo>
                <a:lnTo>
                  <a:pt x="1017895" y="1659677"/>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smtClean="0"/>
              <a:t>テンプレートアップロード</a:t>
            </a:r>
            <a:endParaRPr lang="en-US" altLang="ja-JP" dirty="0" smtClean="0"/>
          </a:p>
          <a:p>
            <a:pPr lvl="1"/>
            <a:r>
              <a:rPr lang="ja-JP" altLang="en-US" dirty="0" smtClean="0"/>
              <a:t>ダウンロードした</a:t>
            </a:r>
            <a:r>
              <a:rPr lang="en-US" altLang="ja-JP" dirty="0" smtClean="0"/>
              <a:t>Manifest</a:t>
            </a:r>
            <a:r>
              <a:rPr lang="ja-JP" altLang="en-US" dirty="0" smtClean="0"/>
              <a:t>テンプレートをアップロードします</a:t>
            </a:r>
            <a:r>
              <a:rPr lang="ja-JP" altLang="en-US" dirty="0"/>
              <a:t>。</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(7/24)</a:t>
            </a:r>
            <a:endParaRPr kumimoji="1" lang="ja-JP" altLang="en-US" dirty="0"/>
          </a:p>
        </p:txBody>
      </p:sp>
      <p:sp>
        <p:nvSpPr>
          <p:cNvPr id="47" name="角丸四角形 46"/>
          <p:cNvSpPr/>
          <p:nvPr/>
        </p:nvSpPr>
        <p:spPr bwMode="auto">
          <a:xfrm>
            <a:off x="2495600" y="4221088"/>
            <a:ext cx="1800200" cy="93610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2927648" y="3060363"/>
            <a:ext cx="3672408" cy="792088"/>
          </a:xfrm>
          <a:prstGeom prst="wedgeRoundRectCallout">
            <a:avLst>
              <a:gd name="adj1" fmla="val -29376"/>
              <a:gd name="adj2" fmla="val 1000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en-US" altLang="ja-JP" sz="1300" b="1" dirty="0" smtClean="0">
                <a:latin typeface="+mn-ea"/>
              </a:rPr>
              <a:t>CD</a:t>
            </a:r>
            <a:r>
              <a:rPr kumimoji="1" lang="ja-JP" altLang="en-US" sz="1300" b="1" dirty="0" smtClean="0">
                <a:latin typeface="+mn-ea"/>
              </a:rPr>
              <a:t>パイプラインを実行するための、</a:t>
            </a:r>
            <a:endParaRPr kumimoji="1" lang="en-US" altLang="ja-JP" sz="1300" b="1" dirty="0" smtClean="0">
              <a:latin typeface="+mn-ea"/>
            </a:endParaRPr>
          </a:p>
          <a:p>
            <a:r>
              <a:rPr kumimoji="1" lang="en-US" altLang="ja-JP" sz="1300" b="1" dirty="0" smtClean="0">
                <a:latin typeface="+mn-ea"/>
              </a:rPr>
              <a:t>Manifest</a:t>
            </a:r>
            <a:r>
              <a:rPr kumimoji="1" lang="ja-JP" altLang="en-US" sz="1300" b="1" dirty="0" smtClean="0">
                <a:latin typeface="+mn-ea"/>
              </a:rPr>
              <a:t>テンプレートの</a:t>
            </a:r>
            <a:r>
              <a:rPr lang="ja-JP" altLang="en-US" sz="1300" b="1" dirty="0" smtClean="0">
                <a:latin typeface="+mn-ea"/>
              </a:rPr>
              <a:t>アップロード</a:t>
            </a:r>
            <a:r>
              <a:rPr kumimoji="1" lang="ja-JP" altLang="en-US" sz="1300" b="1" dirty="0" smtClean="0">
                <a:latin typeface="+mn-ea"/>
              </a:rPr>
              <a:t>します。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33188" y="811947"/>
            <a:ext cx="864096" cy="239874"/>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722435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7194592" y="1545950"/>
            <a:ext cx="4858047" cy="1001789"/>
          </a:xfrm>
          <a:prstGeom prst="rect">
            <a:avLst/>
          </a:prstGeom>
          <a:ln>
            <a:solidFill>
              <a:schemeClr val="tx1"/>
            </a:solidFill>
          </a:ln>
        </p:spPr>
      </p:pic>
      <p:grpSp>
        <p:nvGrpSpPr>
          <p:cNvPr id="11" name="グループ化 10"/>
          <p:cNvGrpSpPr/>
          <p:nvPr/>
        </p:nvGrpSpPr>
        <p:grpSpPr>
          <a:xfrm>
            <a:off x="576000" y="1548000"/>
            <a:ext cx="5868000" cy="3006555"/>
            <a:chOff x="478505" y="3446633"/>
            <a:chExt cx="5856890" cy="3006555"/>
          </a:xfrm>
        </p:grpSpPr>
        <p:pic>
          <p:nvPicPr>
            <p:cNvPr id="22" name="図 21"/>
            <p:cNvPicPr>
              <a:picLocks noChangeAspect="1"/>
            </p:cNvPicPr>
            <p:nvPr/>
          </p:nvPicPr>
          <p:blipFill>
            <a:blip r:embed="rId3"/>
            <a:stretch>
              <a:fillRect/>
            </a:stretch>
          </p:blipFill>
          <p:spPr>
            <a:xfrm>
              <a:off x="478505" y="3469458"/>
              <a:ext cx="5856019" cy="2983730"/>
            </a:xfrm>
            <a:prstGeom prst="rect">
              <a:avLst/>
            </a:prstGeom>
          </p:spPr>
        </p:pic>
        <p:sp>
          <p:nvSpPr>
            <p:cNvPr id="27" name="フリーフォーム 26"/>
            <p:cNvSpPr/>
            <p:nvPr/>
          </p:nvSpPr>
          <p:spPr bwMode="auto">
            <a:xfrm>
              <a:off x="479376" y="3446633"/>
              <a:ext cx="5856019" cy="2949606"/>
            </a:xfrm>
            <a:custGeom>
              <a:avLst/>
              <a:gdLst>
                <a:gd name="connsiteX0" fmla="*/ 996131 w 5856019"/>
                <a:gd name="connsiteY0" fmla="*/ 1911299 h 2949606"/>
                <a:gd name="connsiteX1" fmla="*/ 996131 w 5856019"/>
                <a:gd name="connsiteY1" fmla="*/ 2163299 h 2949606"/>
                <a:gd name="connsiteX2" fmla="*/ 2112131 w 5856019"/>
                <a:gd name="connsiteY2" fmla="*/ 2163299 h 2949606"/>
                <a:gd name="connsiteX3" fmla="*/ 2112131 w 5856019"/>
                <a:gd name="connsiteY3" fmla="*/ 1911299 h 2949606"/>
                <a:gd name="connsiteX4" fmla="*/ 0 w 5856019"/>
                <a:gd name="connsiteY4" fmla="*/ 0 h 2949606"/>
                <a:gd name="connsiteX5" fmla="*/ 5856019 w 5856019"/>
                <a:gd name="connsiteY5" fmla="*/ 0 h 2949606"/>
                <a:gd name="connsiteX6" fmla="*/ 5856019 w 5856019"/>
                <a:gd name="connsiteY6" fmla="*/ 2949606 h 2949606"/>
                <a:gd name="connsiteX7" fmla="*/ 0 w 5856019"/>
                <a:gd name="connsiteY7" fmla="*/ 2949606 h 29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019" h="2949606">
                  <a:moveTo>
                    <a:pt x="996131" y="1911299"/>
                  </a:moveTo>
                  <a:lnTo>
                    <a:pt x="996131" y="2163299"/>
                  </a:lnTo>
                  <a:lnTo>
                    <a:pt x="2112131" y="2163299"/>
                  </a:lnTo>
                  <a:lnTo>
                    <a:pt x="2112131" y="1911299"/>
                  </a:lnTo>
                  <a:close/>
                  <a:moveTo>
                    <a:pt x="0" y="0"/>
                  </a:moveTo>
                  <a:lnTo>
                    <a:pt x="5856019" y="0"/>
                  </a:lnTo>
                  <a:lnTo>
                    <a:pt x="5856019" y="2949606"/>
                  </a:lnTo>
                  <a:lnTo>
                    <a:pt x="0" y="2949606"/>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a:t>テンプレートアップロード</a:t>
            </a:r>
            <a:endParaRPr lang="en-US" altLang="ja-JP" dirty="0" smtClean="0"/>
          </a:p>
          <a:p>
            <a:pPr lvl="1"/>
            <a:r>
              <a:rPr lang="en-US" altLang="ja-JP" dirty="0"/>
              <a:t>Manifest</a:t>
            </a:r>
            <a:r>
              <a:rPr lang="ja-JP" altLang="en-US" dirty="0"/>
              <a:t>テンプレートファイルの</a:t>
            </a:r>
            <a:r>
              <a:rPr lang="ja-JP" altLang="en-US" dirty="0" smtClean="0"/>
              <a:t>準備でダウンロードした</a:t>
            </a:r>
            <a:r>
              <a:rPr lang="en-US" altLang="ja-JP" dirty="0" smtClean="0"/>
              <a:t>Manifest</a:t>
            </a:r>
            <a:r>
              <a:rPr lang="ja-JP" altLang="en-US" dirty="0" smtClean="0"/>
              <a:t>テンプレートファイルをアップロードします。</a:t>
            </a:r>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(8/24)</a:t>
            </a:r>
            <a:endParaRPr kumimoji="1" lang="ja-JP" altLang="en-US" dirty="0"/>
          </a:p>
        </p:txBody>
      </p:sp>
      <p:pic>
        <p:nvPicPr>
          <p:cNvPr id="7" name="図 6"/>
          <p:cNvPicPr>
            <a:picLocks noChangeAspect="1"/>
          </p:cNvPicPr>
          <p:nvPr/>
        </p:nvPicPr>
        <p:blipFill>
          <a:blip r:embed="rId4"/>
          <a:stretch>
            <a:fillRect/>
          </a:stretch>
        </p:blipFill>
        <p:spPr>
          <a:xfrm>
            <a:off x="7200583" y="3339947"/>
            <a:ext cx="4872081" cy="2117504"/>
          </a:xfrm>
          <a:prstGeom prst="rect">
            <a:avLst/>
          </a:prstGeom>
          <a:ln>
            <a:solidFill>
              <a:schemeClr val="tx1"/>
            </a:solidFill>
          </a:ln>
        </p:spPr>
      </p:pic>
      <p:sp>
        <p:nvSpPr>
          <p:cNvPr id="18" name="角丸四角形 17"/>
          <p:cNvSpPr/>
          <p:nvPr/>
        </p:nvSpPr>
        <p:spPr bwMode="auto">
          <a:xfrm>
            <a:off x="2423592" y="3464971"/>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3" name="直線矢印コネクタ 22"/>
          <p:cNvCxnSpPr>
            <a:stCxn id="18" idx="3"/>
          </p:cNvCxnSpPr>
          <p:nvPr/>
        </p:nvCxnSpPr>
        <p:spPr bwMode="auto">
          <a:xfrm flipV="1">
            <a:off x="2718161" y="2046845"/>
            <a:ext cx="4482422" cy="1544157"/>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角丸四角形 23"/>
          <p:cNvSpPr/>
          <p:nvPr/>
        </p:nvSpPr>
        <p:spPr bwMode="auto">
          <a:xfrm>
            <a:off x="11070711" y="1764025"/>
            <a:ext cx="936104" cy="2759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5" name="直線矢印コネクタ 24"/>
          <p:cNvCxnSpPr>
            <a:stCxn id="24" idx="2"/>
          </p:cNvCxnSpPr>
          <p:nvPr/>
        </p:nvCxnSpPr>
        <p:spPr bwMode="auto">
          <a:xfrm flipH="1">
            <a:off x="9636797" y="2039995"/>
            <a:ext cx="1901966" cy="1382788"/>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9" name="角丸四角形 28"/>
          <p:cNvSpPr/>
          <p:nvPr/>
        </p:nvSpPr>
        <p:spPr bwMode="auto">
          <a:xfrm>
            <a:off x="7340589" y="4242509"/>
            <a:ext cx="4566054" cy="88079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角丸四角形吹き出し 29"/>
          <p:cNvSpPr/>
          <p:nvPr/>
        </p:nvSpPr>
        <p:spPr bwMode="auto">
          <a:xfrm>
            <a:off x="3359696" y="4869161"/>
            <a:ext cx="3840887" cy="895528"/>
          </a:xfrm>
          <a:prstGeom prst="wedgeRoundRectCallout">
            <a:avLst>
              <a:gd name="adj1" fmla="val 63355"/>
              <a:gd name="adj2" fmla="val -8176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100" b="1" dirty="0" smtClean="0">
                <a:latin typeface="+mn-ea"/>
              </a:rPr>
              <a:t>ファイル：</a:t>
            </a:r>
            <a:r>
              <a:rPr lang="en-US" altLang="ja-JP" sz="1100" b="1" dirty="0" err="1" smtClean="0">
                <a:latin typeface="+mn-ea"/>
              </a:rPr>
              <a:t>api-app.yaml</a:t>
            </a:r>
            <a:r>
              <a:rPr lang="en-US" altLang="ja-JP" sz="1100" b="1" dirty="0" smtClean="0">
                <a:latin typeface="+mn-ea"/>
              </a:rPr>
              <a:t>, </a:t>
            </a:r>
            <a:r>
              <a:rPr lang="en-US" altLang="ja-JP" sz="1100" b="1" dirty="0" err="1" smtClean="0">
                <a:latin typeface="+mn-ea"/>
              </a:rPr>
              <a:t>ui-app.yaml</a:t>
            </a:r>
            <a:r>
              <a:rPr lang="ja-JP" altLang="en-US" sz="1100" b="1" dirty="0" smtClean="0">
                <a:latin typeface="+mn-ea"/>
              </a:rPr>
              <a:t>を</a:t>
            </a:r>
            <a:endParaRPr lang="en-US" altLang="ja-JP" sz="1100" b="1" dirty="0" smtClean="0">
              <a:latin typeface="+mn-ea"/>
            </a:endParaRPr>
          </a:p>
          <a:p>
            <a:pPr algn="ctr"/>
            <a:r>
              <a:rPr lang="ja-JP" altLang="en-US" sz="1100" b="1" dirty="0" smtClean="0">
                <a:latin typeface="+mn-ea"/>
              </a:rPr>
              <a:t>右の画面領域にドロップします</a:t>
            </a:r>
            <a:endParaRPr lang="ja-JP" altLang="en-US" sz="1100" b="1" dirty="0">
              <a:latin typeface="+mn-ea"/>
            </a:endParaRPr>
          </a:p>
        </p:txBody>
      </p:sp>
    </p:spTree>
    <p:extLst>
      <p:ext uri="{BB962C8B-B14F-4D97-AF65-F5344CB8AC3E}">
        <p14:creationId xmlns:p14="http://schemas.microsoft.com/office/powerpoint/2010/main" val="247894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01016 w 5868000"/>
              <a:gd name="connsiteY2" fmla="*/ 2514748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11240 w 5868000"/>
              <a:gd name="connsiteY2" fmla="*/ 2521591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11419 w 5868000"/>
              <a:gd name="connsiteY1" fmla="*/ 2518169 h 3022037"/>
              <a:gd name="connsiteX2" fmla="*/ 2111240 w 5868000"/>
              <a:gd name="connsiteY2" fmla="*/ 2521591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94039 w 5868000"/>
              <a:gd name="connsiteY0" fmla="*/ 2207124 h 3022037"/>
              <a:gd name="connsiteX1" fmla="*/ 1011419 w 5868000"/>
              <a:gd name="connsiteY1" fmla="*/ 2518169 h 3022037"/>
              <a:gd name="connsiteX2" fmla="*/ 2111240 w 5868000"/>
              <a:gd name="connsiteY2" fmla="*/ 2521591 h 3022037"/>
              <a:gd name="connsiteX3" fmla="*/ 2111240 w 5868000"/>
              <a:gd name="connsiteY3" fmla="*/ 2207124 h 3022037"/>
              <a:gd name="connsiteX4" fmla="*/ 994039 w 5868000"/>
              <a:gd name="connsiteY4" fmla="*/ 2207124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94039 w 5868000"/>
              <a:gd name="connsiteY0" fmla="*/ 2207124 h 3022037"/>
              <a:gd name="connsiteX1" fmla="*/ 1004603 w 5868000"/>
              <a:gd name="connsiteY1" fmla="*/ 2525012 h 3022037"/>
              <a:gd name="connsiteX2" fmla="*/ 2111240 w 5868000"/>
              <a:gd name="connsiteY2" fmla="*/ 2521591 h 3022037"/>
              <a:gd name="connsiteX3" fmla="*/ 2111240 w 5868000"/>
              <a:gd name="connsiteY3" fmla="*/ 2207124 h 3022037"/>
              <a:gd name="connsiteX4" fmla="*/ 994039 w 5868000"/>
              <a:gd name="connsiteY4" fmla="*/ 2207124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994039" y="2207124"/>
                </a:moveTo>
                <a:cubicBezTo>
                  <a:pt x="991653" y="2398739"/>
                  <a:pt x="1006989" y="2333397"/>
                  <a:pt x="1004603" y="2525012"/>
                </a:cubicBezTo>
                <a:lnTo>
                  <a:pt x="2111240" y="2521591"/>
                </a:lnTo>
                <a:lnTo>
                  <a:pt x="2111240" y="2207124"/>
                </a:lnTo>
                <a:lnTo>
                  <a:pt x="994039" y="2207124"/>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Manifest</a:t>
            </a:r>
            <a:r>
              <a:rPr lang="ja-JP" altLang="en-US" dirty="0" smtClean="0"/>
              <a:t>パラメータ</a:t>
            </a:r>
            <a:endParaRPr lang="en-US" altLang="ja-JP" dirty="0" smtClean="0"/>
          </a:p>
          <a:p>
            <a:pPr lvl="1"/>
            <a:r>
              <a:rPr lang="en-US" altLang="ja-JP" dirty="0" smtClean="0"/>
              <a:t>Deploy</a:t>
            </a:r>
            <a:r>
              <a:rPr lang="ja-JP" altLang="en-US" dirty="0" smtClean="0"/>
              <a:t>に必要な</a:t>
            </a:r>
            <a:r>
              <a:rPr lang="en-US" altLang="ja-JP" dirty="0" smtClean="0"/>
              <a:t>Manifest</a:t>
            </a:r>
            <a:r>
              <a:rPr lang="ja-JP" altLang="en-US" dirty="0" smtClean="0"/>
              <a:t>パラメータを入力します。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(9/24)</a:t>
            </a:r>
            <a:endParaRPr kumimoji="1" lang="ja-JP" altLang="en-US" dirty="0"/>
          </a:p>
        </p:txBody>
      </p:sp>
      <p:sp>
        <p:nvSpPr>
          <p:cNvPr id="47" name="角丸四角形 46"/>
          <p:cNvSpPr/>
          <p:nvPr/>
        </p:nvSpPr>
        <p:spPr bwMode="auto">
          <a:xfrm>
            <a:off x="2495600" y="5085184"/>
            <a:ext cx="1800200" cy="50405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3071664" y="3798674"/>
            <a:ext cx="3600400" cy="792088"/>
          </a:xfrm>
          <a:prstGeom prst="wedgeRoundRectCallout">
            <a:avLst>
              <a:gd name="adj1" fmla="val -28922"/>
              <a:gd name="adj2" fmla="val 10484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300" b="1" dirty="0" smtClean="0">
                <a:latin typeface="+mn-ea"/>
              </a:rPr>
              <a:t>アップロードした</a:t>
            </a:r>
            <a:r>
              <a:rPr kumimoji="1" lang="en-US" altLang="ja-JP" sz="1300" b="1" dirty="0" smtClean="0">
                <a:latin typeface="+mn-ea"/>
              </a:rPr>
              <a:t>Manifest</a:t>
            </a:r>
            <a:r>
              <a:rPr kumimoji="1" lang="ja-JP" altLang="en-US" sz="1300" b="1" dirty="0" smtClean="0">
                <a:latin typeface="+mn-ea"/>
              </a:rPr>
              <a:t>テンプレートに対応する</a:t>
            </a:r>
            <a:r>
              <a:rPr kumimoji="1" lang="en-US" altLang="ja-JP" sz="1300" b="1" dirty="0" smtClean="0">
                <a:latin typeface="+mn-ea"/>
              </a:rPr>
              <a:t>Manifest</a:t>
            </a:r>
            <a:r>
              <a:rPr kumimoji="1" lang="ja-JP" altLang="en-US" sz="1300" b="1" dirty="0" smtClean="0">
                <a:latin typeface="+mn-ea"/>
              </a:rPr>
              <a:t>パラメータを入力します。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27646" y="1058278"/>
            <a:ext cx="864096" cy="239874"/>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5419431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6507934" y="1176930"/>
            <a:ext cx="4023599" cy="3170318"/>
          </a:xfrm>
          <a:prstGeom prst="rect">
            <a:avLst/>
          </a:prstGeom>
          <a:ln>
            <a:solidFill>
              <a:srgbClr val="000000"/>
            </a:solidFill>
          </a:ln>
        </p:spPr>
      </p:pic>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smtClean="0"/>
              <a:t>パラメータ入力</a:t>
            </a:r>
            <a:endParaRPr lang="en-US" altLang="ja-JP" dirty="0" smtClean="0"/>
          </a:p>
          <a:p>
            <a:pPr lvl="1"/>
            <a:r>
              <a:rPr lang="ja-JP" altLang="en-US" dirty="0" smtClean="0"/>
              <a:t>入力</a:t>
            </a:r>
            <a:r>
              <a:rPr lang="ja-JP" altLang="en-US" dirty="0"/>
              <a:t>内容</a:t>
            </a:r>
            <a:r>
              <a:rPr lang="ja-JP" altLang="en-US" dirty="0" smtClean="0"/>
              <a:t>に従って、</a:t>
            </a:r>
            <a:r>
              <a:rPr lang="en-US" altLang="ja-JP" dirty="0" smtClean="0"/>
              <a:t>Manifest</a:t>
            </a:r>
            <a:r>
              <a:rPr lang="ja-JP" altLang="en-US" dirty="0" smtClean="0"/>
              <a:t>パラメータを入力します。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(10/24)</a:t>
            </a:r>
            <a:endParaRPr kumimoji="1" lang="ja-JP" altLang="en-US" dirty="0"/>
          </a:p>
        </p:txBody>
      </p:sp>
      <p:grpSp>
        <p:nvGrpSpPr>
          <p:cNvPr id="5" name="グループ化 4"/>
          <p:cNvGrpSpPr>
            <a:grpSpLocks noChangeAspect="1"/>
          </p:cNvGrpSpPr>
          <p:nvPr/>
        </p:nvGrpSpPr>
        <p:grpSpPr>
          <a:xfrm>
            <a:off x="576000" y="1548000"/>
            <a:ext cx="4775419" cy="2428179"/>
            <a:chOff x="1047580" y="1576885"/>
            <a:chExt cx="9486866" cy="4823830"/>
          </a:xfrm>
        </p:grpSpPr>
        <p:pic>
          <p:nvPicPr>
            <p:cNvPr id="9" name="図 8"/>
            <p:cNvPicPr>
              <a:picLocks noChangeAspect="1"/>
            </p:cNvPicPr>
            <p:nvPr/>
          </p:nvPicPr>
          <p:blipFill>
            <a:blip r:embed="rId3"/>
            <a:stretch>
              <a:fillRect/>
            </a:stretch>
          </p:blipFill>
          <p:spPr>
            <a:xfrm>
              <a:off x="1047580" y="1576885"/>
              <a:ext cx="9486866" cy="4823830"/>
            </a:xfrm>
            <a:prstGeom prst="rect">
              <a:avLst/>
            </a:prstGeom>
          </p:spPr>
        </p:pic>
        <p:sp>
          <p:nvSpPr>
            <p:cNvPr id="16" name="フリーフォーム 15"/>
            <p:cNvSpPr/>
            <p:nvPr/>
          </p:nvSpPr>
          <p:spPr bwMode="auto">
            <a:xfrm>
              <a:off x="1047580" y="1576885"/>
              <a:ext cx="9486866" cy="4823830"/>
            </a:xfrm>
            <a:custGeom>
              <a:avLst/>
              <a:gdLst>
                <a:gd name="connsiteX0" fmla="*/ 1592036 w 9486866"/>
                <a:gd name="connsiteY0" fmla="*/ 3580307 h 4823830"/>
                <a:gd name="connsiteX1" fmla="*/ 1592036 w 9486866"/>
                <a:gd name="connsiteY1" fmla="*/ 4012355 h 4823830"/>
                <a:gd name="connsiteX2" fmla="*/ 3464244 w 9486866"/>
                <a:gd name="connsiteY2" fmla="*/ 4012355 h 4823830"/>
                <a:gd name="connsiteX3" fmla="*/ 3464244 w 9486866"/>
                <a:gd name="connsiteY3" fmla="*/ 358030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1592036" y="3580307"/>
                  </a:moveTo>
                  <a:lnTo>
                    <a:pt x="1592036" y="4012355"/>
                  </a:lnTo>
                  <a:lnTo>
                    <a:pt x="3464244" y="4012355"/>
                  </a:lnTo>
                  <a:lnTo>
                    <a:pt x="3464244" y="358030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graphicFrame>
        <p:nvGraphicFramePr>
          <p:cNvPr id="18" name="表 17"/>
          <p:cNvGraphicFramePr>
            <a:graphicFrameLocks noGrp="1"/>
          </p:cNvGraphicFramePr>
          <p:nvPr>
            <p:extLst/>
          </p:nvPr>
        </p:nvGraphicFramePr>
        <p:xfrm>
          <a:off x="551383" y="4555573"/>
          <a:ext cx="11305257" cy="1762965"/>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1081318694"/>
                    </a:ext>
                  </a:extLst>
                </a:gridCol>
                <a:gridCol w="2520280">
                  <a:extLst>
                    <a:ext uri="{9D8B030D-6E8A-4147-A177-3AD203B41FA5}">
                      <a16:colId xmlns:a16="http://schemas.microsoft.com/office/drawing/2014/main" val="1720054621"/>
                    </a:ext>
                  </a:extLst>
                </a:gridCol>
                <a:gridCol w="2520280">
                  <a:extLst>
                    <a:ext uri="{9D8B030D-6E8A-4147-A177-3AD203B41FA5}">
                      <a16:colId xmlns:a16="http://schemas.microsoft.com/office/drawing/2014/main" val="2739394067"/>
                    </a:ext>
                  </a:extLst>
                </a:gridCol>
                <a:gridCol w="3960440">
                  <a:extLst>
                    <a:ext uri="{9D8B030D-6E8A-4147-A177-3AD203B41FA5}">
                      <a16:colId xmlns:a16="http://schemas.microsoft.com/office/drawing/2014/main" val="3967402424"/>
                    </a:ext>
                  </a:extLst>
                </a:gridCol>
              </a:tblGrid>
              <a:tr h="318530">
                <a:tc>
                  <a:txBody>
                    <a:bodyPr/>
                    <a:lstStyle/>
                    <a:p>
                      <a:r>
                        <a:rPr kumimoji="1" lang="ja-JP" altLang="en-US" sz="1000" dirty="0" smtClean="0"/>
                        <a:t>項目</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staging</a:t>
                      </a:r>
                      <a:r>
                        <a:rPr kumimoji="1" lang="en-US" altLang="ja-JP" sz="1000" dirty="0" smtClean="0"/>
                        <a:t>)</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production</a:t>
                      </a:r>
                      <a:r>
                        <a:rPr kumimoji="1" lang="en-US" altLang="ja-JP" sz="1000" dirty="0" smtClean="0"/>
                        <a:t>)</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2364561524"/>
                  </a:ext>
                </a:extLst>
              </a:tr>
              <a:tr h="288887">
                <a:tc>
                  <a:txBody>
                    <a:bodyPr/>
                    <a:lstStyle/>
                    <a:p>
                      <a:r>
                        <a:rPr lang="en-US" altLang="ja-JP" sz="1000" dirty="0" smtClean="0"/>
                        <a:t>{{ replicas</a:t>
                      </a:r>
                      <a:r>
                        <a:rPr lang="ja-JP" altLang="en-US" sz="1000" dirty="0" smtClean="0"/>
                        <a:t> </a:t>
                      </a:r>
                      <a:r>
                        <a:rPr lang="en-US" altLang="ja-JP" sz="1000" dirty="0" smtClean="0"/>
                        <a:t>}} </a:t>
                      </a:r>
                      <a:endParaRPr kumimoji="1" lang="ja-JP" altLang="en-US" sz="1000" dirty="0"/>
                    </a:p>
                  </a:txBody>
                  <a:tcPr/>
                </a:tc>
                <a:tc>
                  <a:txBody>
                    <a:bodyPr/>
                    <a:lstStyle/>
                    <a:p>
                      <a:r>
                        <a:rPr kumimoji="1" lang="en-US" altLang="ja-JP" sz="1000" dirty="0" smtClean="0"/>
                        <a:t>1</a:t>
                      </a:r>
                      <a:endParaRPr kumimoji="1" lang="ja-JP" altLang="en-US" sz="1000" dirty="0"/>
                    </a:p>
                  </a:txBody>
                  <a:tcPr/>
                </a:tc>
                <a:tc>
                  <a:txBody>
                    <a:bodyPr/>
                    <a:lstStyle/>
                    <a:p>
                      <a:r>
                        <a:rPr kumimoji="1" lang="en-US" altLang="ja-JP" sz="1000" dirty="0" smtClean="0"/>
                        <a:t>3</a:t>
                      </a:r>
                      <a:endParaRPr kumimoji="1" lang="ja-JP" altLang="en-US" sz="1000" dirty="0"/>
                    </a:p>
                  </a:txBody>
                  <a:tcPr>
                    <a:solidFill>
                      <a:schemeClr val="bg2">
                        <a:lumMod val="95000"/>
                      </a:schemeClr>
                    </a:solidFill>
                  </a:tcPr>
                </a:tc>
                <a:tc>
                  <a:txBody>
                    <a:bodyPr/>
                    <a:lstStyle/>
                    <a:p>
                      <a:r>
                        <a:rPr kumimoji="1" lang="ja-JP" altLang="en-US" sz="1000" dirty="0" smtClean="0"/>
                        <a:t>レプリカ数</a:t>
                      </a:r>
                      <a:endParaRPr kumimoji="1" lang="ja-JP" altLang="en-US" sz="1000" dirty="0"/>
                    </a:p>
                  </a:txBody>
                  <a:tcPr>
                    <a:solidFill>
                      <a:schemeClr val="bg1">
                        <a:lumMod val="85000"/>
                      </a:schemeClr>
                    </a:solidFill>
                  </a:tcPr>
                </a:tc>
                <a:extLst>
                  <a:ext uri="{0D108BD9-81ED-4DB2-BD59-A6C34878D82A}">
                    <a16:rowId xmlns:a16="http://schemas.microsoft.com/office/drawing/2014/main" val="907599741"/>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err="1" smtClean="0"/>
                        <a:t>exastro</a:t>
                      </a:r>
                      <a:r>
                        <a:rPr lang="en-US" altLang="ja-JP" sz="1000" dirty="0" smtClean="0"/>
                        <a:t>/</a:t>
                      </a:r>
                      <a:r>
                        <a:rPr lang="en-US" altLang="ja-JP" sz="1000" dirty="0" err="1" smtClean="0"/>
                        <a:t>epochsampleappui</a:t>
                      </a:r>
                      <a:endParaRPr lang="en-US" altLang="ja-JP" sz="10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err="1" smtClean="0"/>
                        <a:t>exastro</a:t>
                      </a:r>
                      <a:r>
                        <a:rPr lang="en-US" altLang="ja-JP" sz="1000" dirty="0" smtClean="0"/>
                        <a:t>/</a:t>
                      </a:r>
                      <a:r>
                        <a:rPr lang="en-US" altLang="ja-JP" sz="1000" dirty="0" err="1" smtClean="0"/>
                        <a:t>epochsampleappui</a:t>
                      </a:r>
                      <a:endParaRPr lang="en-US" altLang="ja-JP" sz="1000" dirty="0" smtClean="0"/>
                    </a:p>
                  </a:txBody>
                  <a:tcPr>
                    <a:solidFill>
                      <a:schemeClr val="bg2">
                        <a:lumMod val="95000"/>
                      </a:schemeClr>
                    </a:solidFill>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644828422"/>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pPr algn="l"/>
                      <a:r>
                        <a:rPr lang="en-US" altLang="ja-JP" sz="1000" dirty="0" smtClean="0"/>
                        <a:t>master.20210708183910</a:t>
                      </a:r>
                      <a:endParaRPr lang="en-US" altLang="ja-JP" sz="1000" b="0" i="0" dirty="0" smtClean="0">
                        <a:effectLst/>
                        <a:latin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smtClean="0"/>
                        <a:t>master.20210708183910</a:t>
                      </a:r>
                      <a:endParaRPr lang="en-US" altLang="ja-JP" sz="1000" b="1" dirty="0" smtClean="0"/>
                    </a:p>
                  </a:txBody>
                  <a:tcPr>
                    <a:solidFill>
                      <a:schemeClr val="bg2">
                        <a:lumMod val="95000"/>
                      </a:schemeClr>
                    </a:solidFill>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361206398"/>
                  </a:ext>
                </a:extLst>
              </a:tr>
              <a:tr h="288887">
                <a:tc>
                  <a:txBody>
                    <a:bodyPr/>
                    <a:lstStyle/>
                    <a:p>
                      <a:r>
                        <a:rPr kumimoji="1" lang="en-US" altLang="ja-JP" sz="1000" dirty="0" smtClean="0"/>
                        <a:t>{{ </a:t>
                      </a:r>
                      <a:r>
                        <a:rPr kumimoji="1" lang="en-US" altLang="ja-JP" sz="1000" dirty="0" err="1" smtClean="0"/>
                        <a:t>port_no_active</a:t>
                      </a:r>
                      <a:r>
                        <a:rPr kumimoji="1" lang="en-US" altLang="ja-JP" sz="1000" dirty="0" smtClean="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31001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31003</a:t>
                      </a:r>
                    </a:p>
                  </a:txBody>
                  <a:tcPr>
                    <a:solidFill>
                      <a:schemeClr val="bg2">
                        <a:lumMod val="95000"/>
                      </a:schemeClr>
                    </a:solidFill>
                  </a:tcPr>
                </a:tc>
                <a:tc>
                  <a:txBody>
                    <a:bodyPr/>
                    <a:lstStyle/>
                    <a:p>
                      <a:r>
                        <a:rPr lang="ja-JP" altLang="en-US" sz="1000" dirty="0" smtClean="0"/>
                        <a:t>ブルーグリーンデプロイ用のブルー面のポート番号</a:t>
                      </a:r>
                      <a:endParaRPr lang="ja-JP" altLang="en-US" sz="1000" dirty="0"/>
                    </a:p>
                  </a:txBody>
                  <a:tcPr>
                    <a:solidFill>
                      <a:schemeClr val="bg1">
                        <a:lumMod val="85000"/>
                      </a:schemeClr>
                    </a:solidFill>
                  </a:tcPr>
                </a:tc>
                <a:extLst>
                  <a:ext uri="{0D108BD9-81ED-4DB2-BD59-A6C34878D82A}">
                    <a16:rowId xmlns:a16="http://schemas.microsoft.com/office/drawing/2014/main" val="3147267484"/>
                  </a:ext>
                </a:extLst>
              </a:tr>
              <a:tr h="288887">
                <a:tc>
                  <a:txBody>
                    <a:bodyPr/>
                    <a:lstStyle/>
                    <a:p>
                      <a:r>
                        <a:rPr kumimoji="1" lang="en-US" altLang="ja-JP" sz="1000" dirty="0" smtClean="0"/>
                        <a:t>{{ </a:t>
                      </a:r>
                      <a:r>
                        <a:rPr kumimoji="1" lang="en-US" altLang="ja-JP" sz="1000" dirty="0" err="1" smtClean="0"/>
                        <a:t>port_no_preview</a:t>
                      </a:r>
                      <a:r>
                        <a:rPr kumimoji="1" lang="en-US" altLang="ja-JP" sz="1000" dirty="0" smtClean="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32001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32003</a:t>
                      </a:r>
                    </a:p>
                  </a:txBody>
                  <a:tcPr>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ブルーグリーンデプロイ用のグリーン面のポート番号</a:t>
                      </a:r>
                    </a:p>
                  </a:txBody>
                  <a:tcPr>
                    <a:solidFill>
                      <a:schemeClr val="bg1">
                        <a:lumMod val="85000"/>
                      </a:schemeClr>
                    </a:solidFill>
                  </a:tcPr>
                </a:tc>
                <a:extLst>
                  <a:ext uri="{0D108BD9-81ED-4DB2-BD59-A6C34878D82A}">
                    <a16:rowId xmlns:a16="http://schemas.microsoft.com/office/drawing/2014/main" val="3998405762"/>
                  </a:ext>
                </a:extLst>
              </a:tr>
            </a:tbl>
          </a:graphicData>
        </a:graphic>
      </p:graphicFrame>
      <p:sp>
        <p:nvSpPr>
          <p:cNvPr id="19" name="角丸四角形 18"/>
          <p:cNvSpPr/>
          <p:nvPr/>
        </p:nvSpPr>
        <p:spPr bwMode="auto">
          <a:xfrm>
            <a:off x="551383" y="4250494"/>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a:solidFill>
                  <a:srgbClr val="FF0000"/>
                </a:solidFill>
                <a:latin typeface="+mn-ea"/>
              </a:rPr>
              <a:t>u</a:t>
            </a:r>
            <a:r>
              <a:rPr kumimoji="1" lang="en-US" altLang="ja-JP" sz="1400" b="1" dirty="0" err="1" smtClean="0">
                <a:solidFill>
                  <a:srgbClr val="FF0000"/>
                </a:solidFill>
                <a:latin typeface="+mn-ea"/>
              </a:rPr>
              <a:t>i-app.yaml</a:t>
            </a:r>
            <a:endParaRPr kumimoji="1" lang="ja-JP" altLang="en-US" sz="1400" b="1" dirty="0" smtClean="0">
              <a:solidFill>
                <a:srgbClr val="FF0000"/>
              </a:solidFill>
              <a:latin typeface="+mn-ea"/>
            </a:endParaRPr>
          </a:p>
        </p:txBody>
      </p:sp>
      <p:sp>
        <p:nvSpPr>
          <p:cNvPr id="22" name="角丸四角形 21"/>
          <p:cNvSpPr/>
          <p:nvPr/>
        </p:nvSpPr>
        <p:spPr bwMode="auto">
          <a:xfrm>
            <a:off x="2063552" y="3350992"/>
            <a:ext cx="216024" cy="20466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1" name="直線矢印コネクタ 20"/>
          <p:cNvCxnSpPr>
            <a:stCxn id="22" idx="3"/>
          </p:cNvCxnSpPr>
          <p:nvPr/>
        </p:nvCxnSpPr>
        <p:spPr bwMode="auto">
          <a:xfrm flipV="1">
            <a:off x="2279576" y="2564904"/>
            <a:ext cx="4248472" cy="88842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6" name="角丸四角形 25"/>
          <p:cNvSpPr/>
          <p:nvPr/>
        </p:nvSpPr>
        <p:spPr bwMode="auto">
          <a:xfrm>
            <a:off x="6541573" y="1370876"/>
            <a:ext cx="1939214" cy="17941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吹き出し 26"/>
          <p:cNvSpPr/>
          <p:nvPr/>
        </p:nvSpPr>
        <p:spPr bwMode="auto">
          <a:xfrm>
            <a:off x="9599816" y="1743974"/>
            <a:ext cx="1728192" cy="286700"/>
          </a:xfrm>
          <a:prstGeom prst="wedgeRoundRectCallout">
            <a:avLst>
              <a:gd name="adj1" fmla="val -69765"/>
              <a:gd name="adj2" fmla="val -1136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900" b="1" dirty="0" smtClean="0"/>
              <a:t>[1]</a:t>
            </a:r>
            <a:r>
              <a:rPr lang="ja-JP" altLang="en-US" sz="900" b="1" dirty="0" smtClean="0"/>
              <a:t>項目</a:t>
            </a:r>
            <a:r>
              <a:rPr lang="ja-JP" altLang="en-US" sz="900" b="1" dirty="0"/>
              <a:t>名</a:t>
            </a:r>
            <a:r>
              <a:rPr lang="ja-JP" altLang="en-US" sz="900" b="1" dirty="0" smtClean="0"/>
              <a:t>を</a:t>
            </a:r>
            <a:r>
              <a:rPr lang="ja-JP" altLang="en-US" sz="900" b="1" dirty="0"/>
              <a:t>クリック</a:t>
            </a:r>
            <a:r>
              <a:rPr lang="ja-JP" altLang="en-US" sz="900" b="1" dirty="0" smtClean="0"/>
              <a:t>します</a:t>
            </a:r>
            <a:endParaRPr lang="en-US" altLang="ja-JP" sz="900" b="1" dirty="0" smtClean="0"/>
          </a:p>
        </p:txBody>
      </p:sp>
      <p:sp>
        <p:nvSpPr>
          <p:cNvPr id="28" name="角丸四角形 27"/>
          <p:cNvSpPr/>
          <p:nvPr/>
        </p:nvSpPr>
        <p:spPr bwMode="auto">
          <a:xfrm>
            <a:off x="7012775" y="1655643"/>
            <a:ext cx="1339189" cy="58432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角丸四角形吹き出し 29"/>
          <p:cNvSpPr/>
          <p:nvPr/>
        </p:nvSpPr>
        <p:spPr bwMode="auto">
          <a:xfrm>
            <a:off x="6722384" y="2718678"/>
            <a:ext cx="1838686" cy="864096"/>
          </a:xfrm>
          <a:prstGeom prst="wedgeRoundRectCallout">
            <a:avLst>
              <a:gd name="adj1" fmla="val -5059"/>
              <a:gd name="adj2" fmla="val -985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900" b="1" dirty="0" smtClean="0"/>
              <a:t>[2]</a:t>
            </a:r>
            <a:r>
              <a:rPr lang="ja-JP" altLang="en-US" sz="900" b="1" dirty="0" smtClean="0"/>
              <a:t>入力内容に従って値を入力します</a:t>
            </a:r>
            <a:endParaRPr lang="en-US" altLang="ja-JP" sz="900" b="1" dirty="0" smtClean="0"/>
          </a:p>
          <a:p>
            <a:r>
              <a:rPr lang="en-US" altLang="ja-JP" sz="900" b="1" dirty="0" smtClean="0"/>
              <a:t>※</a:t>
            </a:r>
            <a:r>
              <a:rPr lang="ja-JP" altLang="en-US" sz="900" b="1" dirty="0" smtClean="0"/>
              <a:t>環境ごとに</a:t>
            </a:r>
            <a:r>
              <a:rPr lang="ja-JP" altLang="en-US" sz="900" b="1" dirty="0"/>
              <a:t>異</a:t>
            </a:r>
            <a:r>
              <a:rPr lang="ja-JP" altLang="en-US" sz="900" b="1" dirty="0" smtClean="0"/>
              <a:t>なりますので間違えないように入力してください</a:t>
            </a:r>
            <a:endParaRPr lang="en-US" altLang="ja-JP" sz="900" b="1" dirty="0" smtClean="0"/>
          </a:p>
        </p:txBody>
      </p:sp>
      <p:sp>
        <p:nvSpPr>
          <p:cNvPr id="25" name="角丸四角形吹き出し 24"/>
          <p:cNvSpPr/>
          <p:nvPr/>
        </p:nvSpPr>
        <p:spPr bwMode="auto">
          <a:xfrm>
            <a:off x="9599816" y="866703"/>
            <a:ext cx="2088232" cy="537053"/>
          </a:xfrm>
          <a:prstGeom prst="wedgeRoundRectCallout">
            <a:avLst>
              <a:gd name="adj1" fmla="val -100657"/>
              <a:gd name="adj2" fmla="val 650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900" b="1" dirty="0" smtClean="0"/>
              <a:t>ui-app.yaml</a:t>
            </a:r>
            <a:r>
              <a:rPr lang="ja-JP" altLang="en-US" sz="900" b="1" dirty="0" smtClean="0"/>
              <a:t>を選択して入力内容を入力します</a:t>
            </a:r>
            <a:endParaRPr lang="en-US" altLang="ja-JP" sz="900" b="1" dirty="0" smtClean="0"/>
          </a:p>
        </p:txBody>
      </p:sp>
    </p:spTree>
    <p:extLst>
      <p:ext uri="{BB962C8B-B14F-4D97-AF65-F5344CB8AC3E}">
        <p14:creationId xmlns:p14="http://schemas.microsoft.com/office/powerpoint/2010/main" val="34246704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6531111" y="1157355"/>
            <a:ext cx="4026322" cy="3183441"/>
          </a:xfrm>
          <a:prstGeom prst="rect">
            <a:avLst/>
          </a:prstGeom>
          <a:ln>
            <a:solidFill>
              <a:schemeClr val="tx1"/>
            </a:solidFill>
          </a:ln>
        </p:spPr>
      </p:pic>
      <p:sp>
        <p:nvSpPr>
          <p:cNvPr id="3" name="コンテンツ プレースホルダー 2"/>
          <p:cNvSpPr>
            <a:spLocks noGrp="1"/>
          </p:cNvSpPr>
          <p:nvPr>
            <p:ph sz="quarter" idx="10"/>
          </p:nvPr>
        </p:nvSpPr>
        <p:spPr/>
        <p:txBody>
          <a:bodyPr>
            <a:normAutofit/>
          </a:bodyPr>
          <a:lstStyle/>
          <a:p>
            <a:endParaRPr lang="en-US" altLang="ja-JP" dirty="0" smtClean="0"/>
          </a:p>
          <a:p>
            <a:pPr lvl="1"/>
            <a:r>
              <a:rPr lang="ja-JP" altLang="en-US" dirty="0"/>
              <a:t>タブを切り替えて</a:t>
            </a:r>
            <a:r>
              <a:rPr lang="en-US" altLang="ja-JP" dirty="0" err="1"/>
              <a:t>api-app.yaml</a:t>
            </a:r>
            <a:r>
              <a:rPr lang="ja-JP" altLang="en-US" dirty="0" err="1"/>
              <a:t>にも</a:t>
            </a:r>
            <a:r>
              <a:rPr lang="ja-JP" altLang="en-US" dirty="0"/>
              <a:t>入力します。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(11/24)</a:t>
            </a:r>
            <a:endParaRPr kumimoji="1" lang="ja-JP" altLang="en-US" dirty="0"/>
          </a:p>
        </p:txBody>
      </p:sp>
      <p:graphicFrame>
        <p:nvGraphicFramePr>
          <p:cNvPr id="18" name="表 17"/>
          <p:cNvGraphicFramePr>
            <a:graphicFrameLocks noGrp="1"/>
          </p:cNvGraphicFramePr>
          <p:nvPr>
            <p:extLst/>
          </p:nvPr>
        </p:nvGraphicFramePr>
        <p:xfrm>
          <a:off x="551384" y="4495540"/>
          <a:ext cx="11305257" cy="1977671"/>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1081318694"/>
                    </a:ext>
                  </a:extLst>
                </a:gridCol>
                <a:gridCol w="2520280">
                  <a:extLst>
                    <a:ext uri="{9D8B030D-6E8A-4147-A177-3AD203B41FA5}">
                      <a16:colId xmlns:a16="http://schemas.microsoft.com/office/drawing/2014/main" val="1720054621"/>
                    </a:ext>
                  </a:extLst>
                </a:gridCol>
                <a:gridCol w="2520280">
                  <a:extLst>
                    <a:ext uri="{9D8B030D-6E8A-4147-A177-3AD203B41FA5}">
                      <a16:colId xmlns:a16="http://schemas.microsoft.com/office/drawing/2014/main" val="2739394067"/>
                    </a:ext>
                  </a:extLst>
                </a:gridCol>
                <a:gridCol w="3960440">
                  <a:extLst>
                    <a:ext uri="{9D8B030D-6E8A-4147-A177-3AD203B41FA5}">
                      <a16:colId xmlns:a16="http://schemas.microsoft.com/office/drawing/2014/main" val="3967402424"/>
                    </a:ext>
                  </a:extLst>
                </a:gridCol>
              </a:tblGrid>
              <a:tr h="318530">
                <a:tc>
                  <a:txBody>
                    <a:bodyPr/>
                    <a:lstStyle/>
                    <a:p>
                      <a:r>
                        <a:rPr kumimoji="1" lang="ja-JP" altLang="en-US" sz="1000" dirty="0" smtClean="0"/>
                        <a:t>項目</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staging</a:t>
                      </a:r>
                      <a:r>
                        <a:rPr kumimoji="1" lang="en-US" altLang="ja-JP" sz="1000" dirty="0" smtClean="0"/>
                        <a:t>)</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production</a:t>
                      </a:r>
                      <a:r>
                        <a:rPr kumimoji="1" lang="en-US" altLang="ja-JP" sz="1000" dirty="0" smtClean="0"/>
                        <a:t>)</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2364561524"/>
                  </a:ext>
                </a:extLst>
              </a:tr>
              <a:tr h="288887">
                <a:tc>
                  <a:txBody>
                    <a:bodyPr/>
                    <a:lstStyle/>
                    <a:p>
                      <a:r>
                        <a:rPr lang="en-US" altLang="ja-JP" sz="1000" dirty="0" smtClean="0"/>
                        <a:t>{{ replicas</a:t>
                      </a:r>
                      <a:r>
                        <a:rPr lang="ja-JP" altLang="en-US" sz="1000" dirty="0" smtClean="0"/>
                        <a:t> </a:t>
                      </a:r>
                      <a:r>
                        <a:rPr lang="en-US" altLang="ja-JP" sz="1000" dirty="0" smtClean="0"/>
                        <a:t>}} </a:t>
                      </a:r>
                      <a:endParaRPr kumimoji="1" lang="ja-JP" altLang="en-US" sz="1000" dirty="0"/>
                    </a:p>
                  </a:txBody>
                  <a:tcPr/>
                </a:tc>
                <a:tc>
                  <a:txBody>
                    <a:bodyPr/>
                    <a:lstStyle/>
                    <a:p>
                      <a:r>
                        <a:rPr kumimoji="1" lang="en-US" altLang="ja-JP" sz="1000" dirty="0" smtClean="0"/>
                        <a:t>1</a:t>
                      </a:r>
                      <a:endParaRPr kumimoji="1" lang="ja-JP" altLang="en-US" sz="1000" dirty="0"/>
                    </a:p>
                  </a:txBody>
                  <a:tcPr/>
                </a:tc>
                <a:tc>
                  <a:txBody>
                    <a:bodyPr/>
                    <a:lstStyle/>
                    <a:p>
                      <a:r>
                        <a:rPr kumimoji="1" lang="en-US" altLang="ja-JP" sz="1000" dirty="0" smtClean="0"/>
                        <a:t>1</a:t>
                      </a:r>
                      <a:endParaRPr kumimoji="1" lang="ja-JP" altLang="en-US" sz="1000" dirty="0"/>
                    </a:p>
                  </a:txBody>
                  <a:tcPr>
                    <a:solidFill>
                      <a:schemeClr val="bg2">
                        <a:lumMod val="95000"/>
                      </a:schemeClr>
                    </a:solidFill>
                  </a:tcPr>
                </a:tc>
                <a:tc>
                  <a:txBody>
                    <a:bodyPr/>
                    <a:lstStyle/>
                    <a:p>
                      <a:r>
                        <a:rPr kumimoji="1" lang="ja-JP" altLang="en-US" sz="1000" dirty="0" smtClean="0"/>
                        <a:t>レプリカ数</a:t>
                      </a:r>
                      <a:endParaRPr kumimoji="1" lang="ja-JP" altLang="en-US" sz="1000" dirty="0"/>
                    </a:p>
                  </a:txBody>
                  <a:tcPr>
                    <a:solidFill>
                      <a:schemeClr val="bg1">
                        <a:lumMod val="85000"/>
                      </a:schemeClr>
                    </a:solidFill>
                  </a:tcPr>
                </a:tc>
                <a:extLst>
                  <a:ext uri="{0D108BD9-81ED-4DB2-BD59-A6C34878D82A}">
                    <a16:rowId xmlns:a16="http://schemas.microsoft.com/office/drawing/2014/main" val="907599741"/>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pPr marL="0" marR="0" lvl="1" indent="-16920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mn-ea"/>
                          <a:cs typeface="+mn-cs"/>
                        </a:rPr>
                        <a:t>[</a:t>
                      </a:r>
                      <a:r>
                        <a:rPr kumimoji="1" lang="en-US" altLang="ja-JP" sz="1000" b="0" i="0" u="none" strike="noStrike" kern="1200" cap="none" spc="0" normalizeH="0" baseline="0" noProof="0" dirty="0" err="1" smtClean="0">
                          <a:ln>
                            <a:noFill/>
                          </a:ln>
                          <a:solidFill>
                            <a:srgbClr val="000000"/>
                          </a:solidFill>
                          <a:effectLst/>
                          <a:uLnTx/>
                          <a:uFillTx/>
                          <a:latin typeface="+mn-lt"/>
                          <a:ea typeface="+mn-ea"/>
                          <a:cs typeface="+mn-cs"/>
                        </a:rPr>
                        <a:t>Dockerhub</a:t>
                      </a:r>
                      <a:r>
                        <a:rPr kumimoji="1" lang="ja-JP" altLang="en-US" sz="1000" b="0" i="0" u="none" strike="noStrike" kern="1200" cap="none" spc="0" normalizeH="0" baseline="0" noProof="0" dirty="0" smtClean="0">
                          <a:ln>
                            <a:noFill/>
                          </a:ln>
                          <a:solidFill>
                            <a:srgbClr val="000000"/>
                          </a:solidFill>
                          <a:effectLst/>
                          <a:uLnTx/>
                          <a:uFillTx/>
                          <a:latin typeface="+mn-lt"/>
                          <a:ea typeface="+mn-ea"/>
                          <a:cs typeface="+mn-cs"/>
                        </a:rPr>
                        <a:t>のアカウント名</a:t>
                      </a:r>
                      <a:r>
                        <a:rPr kumimoji="1" lang="en-US" altLang="ja-JP" sz="1000" b="0" i="0" u="none" strike="noStrike" kern="1200" cap="none" spc="0" normalizeH="0" baseline="0" noProof="0" dirty="0" smtClean="0">
                          <a:ln>
                            <a:noFill/>
                          </a:ln>
                          <a:solidFill>
                            <a:srgbClr val="000000"/>
                          </a:solidFill>
                          <a:effectLst/>
                          <a:uLnTx/>
                          <a:uFillTx/>
                          <a:latin typeface="+mn-lt"/>
                          <a:ea typeface="+mn-ea"/>
                          <a:cs typeface="+mn-cs"/>
                        </a:rPr>
                        <a:t>]/epoch-sample-</a:t>
                      </a:r>
                      <a:r>
                        <a:rPr kumimoji="1" lang="en-US" altLang="ja-JP" sz="1000" b="0" i="0" u="none" strike="noStrike" kern="1200" cap="none" spc="0" normalizeH="0" baseline="0" noProof="0" dirty="0" err="1" smtClean="0">
                          <a:ln>
                            <a:noFill/>
                          </a:ln>
                          <a:solidFill>
                            <a:srgbClr val="000000"/>
                          </a:solidFill>
                          <a:effectLst/>
                          <a:uLnTx/>
                          <a:uFillTx/>
                          <a:latin typeface="+mn-lt"/>
                          <a:ea typeface="+mn-ea"/>
                          <a:cs typeface="+mn-cs"/>
                        </a:rPr>
                        <a:t>api</a:t>
                      </a:r>
                      <a:endParaRPr kumimoji="1" lang="en-US" altLang="ja-JP" sz="100" b="0" i="0" u="none" strike="noStrike" kern="1200" cap="none" spc="0" normalizeH="0" baseline="0" noProof="0" dirty="0" smtClean="0">
                        <a:ln>
                          <a:noFill/>
                        </a:ln>
                        <a:solidFill>
                          <a:srgbClr val="000000"/>
                        </a:solidFill>
                        <a:effectLst/>
                        <a:uLnTx/>
                        <a:uFillTx/>
                        <a:latin typeface="+mn-lt"/>
                        <a:ea typeface="+mn-ea"/>
                        <a:cs typeface="+mn-cs"/>
                      </a:endParaRPr>
                    </a:p>
                  </a:txBody>
                  <a:tcPr/>
                </a:tc>
                <a:tc>
                  <a:txBody>
                    <a:bodyPr/>
                    <a:lstStyle/>
                    <a:p>
                      <a:pPr marL="0" marR="0" lvl="1" indent="-16920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en-US" altLang="ja-JP" sz="1000" b="0" i="0" u="none" strike="noStrike" kern="1200" cap="none" spc="0" normalizeH="0" baseline="0" noProof="0" dirty="0" err="1" smtClean="0">
                          <a:ln>
                            <a:noFill/>
                          </a:ln>
                          <a:solidFill>
                            <a:srgbClr val="000000"/>
                          </a:solidFill>
                          <a:effectLst/>
                          <a:uLnTx/>
                          <a:uFillTx/>
                          <a:latin typeface="+mn-lt"/>
                          <a:ea typeface="メイリオ"/>
                          <a:cs typeface="+mn-cs"/>
                        </a:rPr>
                        <a:t>Dockerhub</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のアカウント名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]/epoch-sample-</a:t>
                      </a:r>
                      <a:r>
                        <a:rPr kumimoji="1" lang="en-US" altLang="ja-JP" sz="1000" b="0" i="0" u="none" strike="noStrike" kern="1200" cap="none" spc="0" normalizeH="0" baseline="0" noProof="0" dirty="0" err="1" smtClean="0">
                          <a:ln>
                            <a:noFill/>
                          </a:ln>
                          <a:solidFill>
                            <a:srgbClr val="000000"/>
                          </a:solidFill>
                          <a:effectLst/>
                          <a:uLnTx/>
                          <a:uFillTx/>
                          <a:latin typeface="+mn-lt"/>
                          <a:ea typeface="メイリオ"/>
                          <a:cs typeface="+mn-cs"/>
                        </a:rPr>
                        <a:t>api</a:t>
                      </a:r>
                      <a:endParaRPr kumimoji="1" lang="en-US" altLang="ja-JP" sz="100" b="0" i="0" u="none" strike="noStrike" kern="1200" cap="none" spc="0" normalizeH="0" baseline="0" noProof="0" dirty="0">
                        <a:ln>
                          <a:noFill/>
                        </a:ln>
                        <a:solidFill>
                          <a:srgbClr val="000000"/>
                        </a:solidFill>
                        <a:effectLst/>
                        <a:uLnTx/>
                        <a:uFillTx/>
                        <a:latin typeface="+mn-lt"/>
                        <a:ea typeface="メイリオ"/>
                        <a:cs typeface="+mn-cs"/>
                      </a:endParaRPr>
                    </a:p>
                  </a:txBody>
                  <a:tcPr>
                    <a:solidFill>
                      <a:schemeClr val="bg2">
                        <a:lumMod val="95000"/>
                      </a:schemeClr>
                    </a:solidFill>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644828422"/>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image</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のタグ名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image</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のタグ名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 </a:t>
                      </a:r>
                    </a:p>
                  </a:txBody>
                  <a:tcPr>
                    <a:solidFill>
                      <a:schemeClr val="bg2">
                        <a:lumMod val="95000"/>
                      </a:schemeClr>
                    </a:solidFill>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361206398"/>
                  </a:ext>
                </a:extLst>
              </a:tr>
              <a:tr h="288887">
                <a:tc>
                  <a:txBody>
                    <a:bodyPr/>
                    <a:lstStyle/>
                    <a:p>
                      <a:r>
                        <a:rPr kumimoji="1" lang="en-US" altLang="ja-JP" sz="1000" dirty="0" smtClean="0"/>
                        <a:t>{{ </a:t>
                      </a:r>
                      <a:r>
                        <a:rPr kumimoji="1" lang="en-US" altLang="ja-JP" sz="1000" dirty="0" err="1" smtClean="0"/>
                        <a:t>port_no_active</a:t>
                      </a:r>
                      <a:r>
                        <a:rPr kumimoji="1" lang="en-US" altLang="ja-JP" sz="1000" dirty="0" smtClean="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31002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31004</a:t>
                      </a:r>
                    </a:p>
                  </a:txBody>
                  <a:tcPr>
                    <a:solidFill>
                      <a:schemeClr val="bg2">
                        <a:lumMod val="95000"/>
                      </a:schemeClr>
                    </a:solidFill>
                  </a:tcPr>
                </a:tc>
                <a:tc>
                  <a:txBody>
                    <a:bodyPr/>
                    <a:lstStyle/>
                    <a:p>
                      <a:r>
                        <a:rPr lang="ja-JP" altLang="en-US" sz="1000" dirty="0" smtClean="0"/>
                        <a:t>ブルーグリーンデプロイ用のブルー面のポート番号</a:t>
                      </a:r>
                      <a:endParaRPr lang="ja-JP" altLang="en-US" sz="1000" dirty="0"/>
                    </a:p>
                  </a:txBody>
                  <a:tcPr>
                    <a:solidFill>
                      <a:schemeClr val="bg1">
                        <a:lumMod val="85000"/>
                      </a:schemeClr>
                    </a:solidFill>
                  </a:tcPr>
                </a:tc>
                <a:extLst>
                  <a:ext uri="{0D108BD9-81ED-4DB2-BD59-A6C34878D82A}">
                    <a16:rowId xmlns:a16="http://schemas.microsoft.com/office/drawing/2014/main" val="3147267484"/>
                  </a:ext>
                </a:extLst>
              </a:tr>
              <a:tr h="288887">
                <a:tc>
                  <a:txBody>
                    <a:bodyPr/>
                    <a:lstStyle/>
                    <a:p>
                      <a:r>
                        <a:rPr kumimoji="1" lang="en-US" altLang="ja-JP" sz="1000" dirty="0" smtClean="0"/>
                        <a:t>{{ </a:t>
                      </a:r>
                      <a:r>
                        <a:rPr kumimoji="1" lang="en-US" altLang="ja-JP" sz="1000" dirty="0" err="1" smtClean="0"/>
                        <a:t>port_no_preview</a:t>
                      </a:r>
                      <a:r>
                        <a:rPr kumimoji="1" lang="en-US" altLang="ja-JP" sz="1000" dirty="0" smtClean="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32002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32004</a:t>
                      </a:r>
                    </a:p>
                  </a:txBody>
                  <a:tcPr>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ブルーグリーンデプロイ用のグリーン面のポート番号</a:t>
                      </a:r>
                    </a:p>
                  </a:txBody>
                  <a:tcPr>
                    <a:solidFill>
                      <a:schemeClr val="bg1">
                        <a:lumMod val="85000"/>
                      </a:schemeClr>
                    </a:solidFill>
                  </a:tcPr>
                </a:tc>
                <a:extLst>
                  <a:ext uri="{0D108BD9-81ED-4DB2-BD59-A6C34878D82A}">
                    <a16:rowId xmlns:a16="http://schemas.microsoft.com/office/drawing/2014/main" val="3998405762"/>
                  </a:ext>
                </a:extLst>
              </a:tr>
            </a:tbl>
          </a:graphicData>
        </a:graphic>
      </p:graphicFrame>
      <p:sp>
        <p:nvSpPr>
          <p:cNvPr id="19" name="角丸四角形 18"/>
          <p:cNvSpPr/>
          <p:nvPr/>
        </p:nvSpPr>
        <p:spPr bwMode="auto">
          <a:xfrm>
            <a:off x="551384" y="4190461"/>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a:solidFill>
                  <a:srgbClr val="FF0000"/>
                </a:solidFill>
                <a:latin typeface="+mn-ea"/>
              </a:rPr>
              <a:t>api-app.yaml</a:t>
            </a:r>
            <a:endParaRPr lang="en-US" altLang="ja-JP" sz="1400" b="1" dirty="0">
              <a:solidFill>
                <a:srgbClr val="FF0000"/>
              </a:solidFill>
              <a:latin typeface="+mn-ea"/>
            </a:endParaRPr>
          </a:p>
        </p:txBody>
      </p:sp>
      <p:sp>
        <p:nvSpPr>
          <p:cNvPr id="26" name="角丸四角形 25"/>
          <p:cNvSpPr/>
          <p:nvPr/>
        </p:nvSpPr>
        <p:spPr bwMode="auto">
          <a:xfrm>
            <a:off x="8472264" y="1342231"/>
            <a:ext cx="2021226" cy="17941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吹き出し 16"/>
          <p:cNvSpPr/>
          <p:nvPr/>
        </p:nvSpPr>
        <p:spPr bwMode="auto">
          <a:xfrm>
            <a:off x="5879976" y="787455"/>
            <a:ext cx="2088232" cy="508345"/>
          </a:xfrm>
          <a:prstGeom prst="wedgeRoundRectCallout">
            <a:avLst>
              <a:gd name="adj1" fmla="val 71629"/>
              <a:gd name="adj2" fmla="val 6926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900" b="1" dirty="0" err="1" smtClean="0"/>
              <a:t>api-app.yaml</a:t>
            </a:r>
            <a:r>
              <a:rPr lang="ja-JP" altLang="en-US" sz="900" b="1" dirty="0" smtClean="0"/>
              <a:t>を選択して、入力内容を入力します</a:t>
            </a:r>
            <a:endParaRPr lang="ja-JP" altLang="en-US" sz="900" b="1" dirty="0">
              <a:latin typeface="+mn-ea"/>
            </a:endParaRPr>
          </a:p>
        </p:txBody>
      </p:sp>
    </p:spTree>
    <p:extLst>
      <p:ext uri="{BB962C8B-B14F-4D97-AF65-F5344CB8AC3E}">
        <p14:creationId xmlns:p14="http://schemas.microsoft.com/office/powerpoint/2010/main" val="38921369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環境への</a:t>
            </a:r>
            <a:r>
              <a:rPr lang="en-US" altLang="ja-JP" dirty="0" smtClean="0"/>
              <a:t>Deploy</a:t>
            </a:r>
            <a:r>
              <a:rPr lang="ja-JP" altLang="en-US" dirty="0" smtClean="0"/>
              <a:t>実行</a:t>
            </a:r>
            <a:endParaRPr lang="en-US" altLang="ja-JP" dirty="0" smtClean="0"/>
          </a:p>
          <a:p>
            <a:pPr lvl="1"/>
            <a:r>
              <a:rPr lang="en-US" altLang="ja-JP" dirty="0" smtClean="0"/>
              <a:t>CD</a:t>
            </a:r>
            <a:r>
              <a:rPr lang="ja-JP" altLang="en-US" dirty="0"/>
              <a:t>実行</a:t>
            </a:r>
            <a:r>
              <a:rPr lang="ja-JP" altLang="en-US" dirty="0" smtClean="0"/>
              <a:t>で、</a:t>
            </a:r>
            <a:r>
              <a:rPr lang="en-US" altLang="ja-JP" dirty="0" smtClean="0"/>
              <a:t>Staging</a:t>
            </a:r>
            <a:r>
              <a:rPr lang="ja-JP" altLang="en-US" dirty="0" smtClean="0"/>
              <a:t>環境へ</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(12/24)</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775520" y="4653136"/>
            <a:ext cx="2880320" cy="653534"/>
          </a:xfrm>
          <a:prstGeom prst="wedgeRoundRectCallout">
            <a:avLst>
              <a:gd name="adj1" fmla="val -35054"/>
              <a:gd name="adj2" fmla="val 11232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1" name="図 10"/>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33188" y="1290928"/>
            <a:ext cx="864096" cy="239874"/>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0454469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実行</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(13/24)</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984609"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Staging</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000239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911423" y="1612292"/>
            <a:ext cx="9379099" cy="4769035"/>
          </a:xfrm>
          <a:prstGeom prst="rect">
            <a:avLst/>
          </a:prstGeom>
        </p:spPr>
      </p:pic>
      <p:sp>
        <p:nvSpPr>
          <p:cNvPr id="28" name="フリーフォーム 27"/>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smtClean="0"/>
              <a:t>CD</a:t>
            </a:r>
            <a:r>
              <a:rPr lang="ja-JP" altLang="en-US" dirty="0" smtClean="0"/>
              <a:t>の実行結果は、</a:t>
            </a:r>
            <a:r>
              <a:rPr lang="en-US" altLang="ja-JP" dirty="0" err="1" smtClean="0"/>
              <a:t>Exastro</a:t>
            </a:r>
            <a:r>
              <a:rPr lang="en-US" altLang="ja-JP" dirty="0" smtClean="0"/>
              <a:t> IT-Automation</a:t>
            </a:r>
            <a:r>
              <a:rPr lang="ja-JP" altLang="en-US" dirty="0" err="1" smtClean="0"/>
              <a:t>、</a:t>
            </a:r>
            <a:r>
              <a:rPr lang="en-US" altLang="ja-JP" dirty="0" err="1" smtClean="0"/>
              <a:t>ArgoCD</a:t>
            </a:r>
            <a:r>
              <a:rPr lang="ja-JP" altLang="en-US" dirty="0" smtClean="0"/>
              <a:t>より確認できます。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(14/24)</a:t>
            </a:r>
            <a:endParaRPr kumimoji="1" lang="ja-JP" altLang="en-US" dirty="0"/>
          </a:p>
        </p:txBody>
      </p:sp>
      <p:sp>
        <p:nvSpPr>
          <p:cNvPr id="30" name="角丸四角形吹き出し 29"/>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4"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 name="星 5 14"/>
          <p:cNvSpPr/>
          <p:nvPr/>
        </p:nvSpPr>
        <p:spPr bwMode="auto">
          <a:xfrm>
            <a:off x="119337" y="333150"/>
            <a:ext cx="240026" cy="216024"/>
          </a:xfrm>
          <a:prstGeom prst="star5">
            <a:avLst/>
          </a:prstGeom>
          <a:solidFill>
            <a:srgbClr val="FFFF00"/>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7" name="角丸四角形 16"/>
          <p:cNvSpPr/>
          <p:nvPr/>
        </p:nvSpPr>
        <p:spPr bwMode="auto">
          <a:xfrm>
            <a:off x="8505516" y="1528126"/>
            <a:ext cx="864096" cy="239874"/>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 31"/>
          <p:cNvSpPr/>
          <p:nvPr/>
        </p:nvSpPr>
        <p:spPr bwMode="auto">
          <a:xfrm>
            <a:off x="10184550" y="1198548"/>
            <a:ext cx="1025193" cy="648072"/>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26001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335220" y="836712"/>
            <a:ext cx="11306339" cy="5148545"/>
          </a:xfrm>
        </p:spPr>
        <p:txBody>
          <a:bodyPr>
            <a:normAutofit/>
          </a:bodyPr>
          <a:lstStyle/>
          <a:p>
            <a:pPr marL="0" indent="0">
              <a:buNone/>
            </a:pPr>
            <a:r>
              <a:rPr lang="en-US" altLang="ja-JP" dirty="0" err="1" smtClean="0"/>
              <a:t>QuickStart</a:t>
            </a:r>
            <a:r>
              <a:rPr lang="ja-JP" altLang="en-US" dirty="0" smtClean="0"/>
              <a:t>の手順を実施するにあたっての</a:t>
            </a:r>
            <a:r>
              <a:rPr lang="en-US" altLang="ja-JP" dirty="0" smtClean="0"/>
              <a:t>PC</a:t>
            </a:r>
            <a:r>
              <a:rPr lang="ja-JP" altLang="en-US" dirty="0" smtClean="0"/>
              <a:t>のソフトウェアは以下の通りです。</a:t>
            </a:r>
            <a:endParaRPr lang="en-US" altLang="ja-JP" dirty="0"/>
          </a:p>
        </p:txBody>
      </p:sp>
      <p:sp>
        <p:nvSpPr>
          <p:cNvPr id="10" name="直方体 9"/>
          <p:cNvSpPr/>
          <p:nvPr/>
        </p:nvSpPr>
        <p:spPr bwMode="auto">
          <a:xfrm>
            <a:off x="5843972" y="2188637"/>
            <a:ext cx="5796644" cy="1262683"/>
          </a:xfrm>
          <a:prstGeom prst="cube">
            <a:avLst>
              <a:gd name="adj" fmla="val 41983"/>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正方形/長方形 8"/>
          <p:cNvSpPr/>
          <p:nvPr/>
        </p:nvSpPr>
        <p:spPr bwMode="auto">
          <a:xfrm>
            <a:off x="6209315" y="3550676"/>
            <a:ext cx="2011144" cy="663526"/>
          </a:xfrm>
          <a:prstGeom prst="rect">
            <a:avLst/>
          </a:prstGeom>
          <a:solidFill>
            <a:schemeClr val="accent6">
              <a:lumMod val="25000"/>
              <a:lumOff val="75000"/>
            </a:schemeClr>
          </a:solidFill>
          <a:ln w="381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200" b="1" dirty="0" err="1" smtClean="0">
                <a:latin typeface="+mn-ea"/>
              </a:rPr>
              <a:t>kubectl</a:t>
            </a:r>
            <a:r>
              <a:rPr lang="ja-JP" altLang="en-US" sz="1200" b="1" dirty="0" smtClean="0">
                <a:latin typeface="+mn-ea"/>
              </a:rPr>
              <a:t>が実行できる環境</a:t>
            </a:r>
            <a:endParaRPr kumimoji="1" lang="ja-JP" altLang="en-US" sz="1200" b="1" dirty="0" smtClean="0">
              <a:latin typeface="+mn-ea"/>
            </a:endParaRPr>
          </a:p>
        </p:txBody>
      </p:sp>
      <p:sp>
        <p:nvSpPr>
          <p:cNvPr id="63" name="角丸四角形 62"/>
          <p:cNvSpPr/>
          <p:nvPr/>
        </p:nvSpPr>
        <p:spPr bwMode="auto">
          <a:xfrm>
            <a:off x="335359" y="1340768"/>
            <a:ext cx="4499417" cy="5081001"/>
          </a:xfrm>
          <a:prstGeom prst="roundRect">
            <a:avLst>
              <a:gd name="adj" fmla="val 6397"/>
            </a:avLst>
          </a:prstGeom>
          <a:solidFill>
            <a:schemeClr val="accent1">
              <a:lumMod val="20000"/>
              <a:lumOff val="80000"/>
              <a:alpha val="5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178" y="2887391"/>
            <a:ext cx="2457516" cy="530777"/>
          </a:xfrm>
          <a:prstGeom prst="rect">
            <a:avLst/>
          </a:prstGeom>
        </p:spPr>
      </p:pic>
      <p:sp>
        <p:nvSpPr>
          <p:cNvPr id="6" name="タイトル 5"/>
          <p:cNvSpPr>
            <a:spLocks noGrp="1"/>
          </p:cNvSpPr>
          <p:nvPr>
            <p:ph type="title"/>
          </p:nvPr>
        </p:nvSpPr>
        <p:spPr/>
        <p:txBody>
          <a:bodyPr>
            <a:normAutofit/>
          </a:bodyPr>
          <a:lstStyle/>
          <a:p>
            <a:r>
              <a:rPr kumimoji="0" lang="en-US" altLang="ja-JP" b="1" dirty="0">
                <a:solidFill>
                  <a:prstClr val="white"/>
                </a:solidFill>
                <a:latin typeface="Meiryo UI" panose="020B0604030504040204" pitchFamily="50" charset="-128"/>
                <a:ea typeface="Meiryo UI" panose="020B0604030504040204" pitchFamily="50" charset="-128"/>
              </a:rPr>
              <a:t>1</a:t>
            </a:r>
            <a:r>
              <a:rPr kumimoji="0" lang="en-US" altLang="ja-JP" b="1" dirty="0" smtClean="0">
                <a:solidFill>
                  <a:prstClr val="white"/>
                </a:solidFill>
                <a:latin typeface="Meiryo UI" panose="020B0604030504040204" pitchFamily="50" charset="-128"/>
                <a:ea typeface="Meiryo UI" panose="020B0604030504040204" pitchFamily="50" charset="-128"/>
              </a:rPr>
              <a:t>.2</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err="1" smtClean="0">
                <a:solidFill>
                  <a:prstClr val="white"/>
                </a:solidFill>
                <a:latin typeface="Meiryo UI" panose="020B0604030504040204" pitchFamily="50" charset="-128"/>
                <a:ea typeface="Meiryo UI" panose="020B0604030504040204" pitchFamily="50" charset="-128"/>
              </a:rPr>
              <a:t>QuickStart</a:t>
            </a:r>
            <a:r>
              <a:rPr kumimoji="0" lang="ja-JP" altLang="en-US" b="1" dirty="0" smtClean="0">
                <a:solidFill>
                  <a:prstClr val="white"/>
                </a:solidFill>
                <a:latin typeface="Meiryo UI" panose="020B0604030504040204" pitchFamily="50" charset="-128"/>
                <a:ea typeface="Meiryo UI" panose="020B0604030504040204" pitchFamily="50" charset="-128"/>
              </a:rPr>
              <a:t>を実施する</a:t>
            </a:r>
            <a:r>
              <a:rPr kumimoji="0" lang="en-US" altLang="ja-JP" b="1" dirty="0" smtClean="0">
                <a:solidFill>
                  <a:prstClr val="white"/>
                </a:solidFill>
                <a:latin typeface="Meiryo UI" panose="020B0604030504040204" pitchFamily="50" charset="-128"/>
                <a:ea typeface="Meiryo UI" panose="020B0604030504040204" pitchFamily="50" charset="-128"/>
              </a:rPr>
              <a:t>PC</a:t>
            </a:r>
            <a:r>
              <a:rPr kumimoji="0" lang="ja-JP" altLang="en-US" b="1" dirty="0" smtClean="0">
                <a:solidFill>
                  <a:prstClr val="white"/>
                </a:solidFill>
                <a:latin typeface="Meiryo UI" panose="020B0604030504040204" pitchFamily="50" charset="-128"/>
                <a:ea typeface="Meiryo UI" panose="020B0604030504040204" pitchFamily="50" charset="-128"/>
              </a:rPr>
              <a:t>環境ついて</a:t>
            </a:r>
            <a:endParaRPr kumimoji="1" lang="ja-JP" altLang="en-US" dirty="0"/>
          </a:p>
        </p:txBody>
      </p:sp>
      <p:sp>
        <p:nvSpPr>
          <p:cNvPr id="5" name="角丸四角形 4"/>
          <p:cNvSpPr/>
          <p:nvPr/>
        </p:nvSpPr>
        <p:spPr bwMode="auto">
          <a:xfrm>
            <a:off x="2464167" y="3593276"/>
            <a:ext cx="1058565" cy="653242"/>
          </a:xfrm>
          <a:prstGeom prst="roundRect">
            <a:avLst/>
          </a:prstGeom>
          <a:solidFill>
            <a:schemeClr val="tx1">
              <a:lumMod val="75000"/>
              <a:lumOff val="25000"/>
            </a:schemeClr>
          </a:solidFill>
          <a:ln w="508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en-US" altLang="ja-JP" b="1" dirty="0" smtClean="0">
                <a:solidFill>
                  <a:schemeClr val="bg1"/>
                </a:solidFill>
                <a:latin typeface="+mn-ea"/>
              </a:rPr>
              <a:t>&gt; _</a:t>
            </a:r>
            <a:endParaRPr kumimoji="1" lang="ja-JP" altLang="en-US" b="1" dirty="0" smtClean="0">
              <a:solidFill>
                <a:schemeClr val="bg1"/>
              </a:solidFill>
              <a:latin typeface="+mn-ea"/>
            </a:endParaRPr>
          </a:p>
        </p:txBody>
      </p:sp>
      <p:sp>
        <p:nvSpPr>
          <p:cNvPr id="23" name="テキスト ボックス 22"/>
          <p:cNvSpPr txBox="1"/>
          <p:nvPr/>
        </p:nvSpPr>
        <p:spPr>
          <a:xfrm>
            <a:off x="2240319" y="3115157"/>
            <a:ext cx="1476344"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ターミナル</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a:t>
            </a:r>
            <a:r>
              <a:rPr kumimoji="1" lang="en-US" altLang="ja-JP" sz="1400" b="1" dirty="0" err="1" smtClean="0">
                <a:solidFill>
                  <a:srgbClr val="C00000"/>
                </a:solidFill>
                <a:effectLst>
                  <a:glow rad="127000">
                    <a:schemeClr val="bg1"/>
                  </a:glow>
                </a:effectLst>
              </a:rPr>
              <a:t>TeraTerm</a:t>
            </a:r>
            <a:r>
              <a:rPr kumimoji="1" lang="ja-JP" altLang="en-US" sz="1400" b="1" dirty="0" smtClean="0">
                <a:solidFill>
                  <a:srgbClr val="C00000"/>
                </a:solidFill>
                <a:effectLst>
                  <a:glow rad="127000">
                    <a:schemeClr val="bg1"/>
                  </a:glow>
                </a:effectLst>
              </a:rPr>
              <a:t>等</a:t>
            </a:r>
            <a:r>
              <a:rPr kumimoji="1" lang="en-US" altLang="ja-JP" sz="1400" b="1" dirty="0" smtClean="0">
                <a:solidFill>
                  <a:srgbClr val="C00000"/>
                </a:solidFill>
                <a:effectLst>
                  <a:glow rad="127000">
                    <a:schemeClr val="bg1"/>
                  </a:glow>
                </a:effectLst>
              </a:rPr>
              <a:t>)</a:t>
            </a:r>
          </a:p>
        </p:txBody>
      </p:sp>
      <p:sp>
        <p:nvSpPr>
          <p:cNvPr id="42" name="直方体 41"/>
          <p:cNvSpPr/>
          <p:nvPr/>
        </p:nvSpPr>
        <p:spPr bwMode="auto">
          <a:xfrm>
            <a:off x="6538776" y="1444495"/>
            <a:ext cx="1655242" cy="1192417"/>
          </a:xfrm>
          <a:prstGeom prst="cube">
            <a:avLst>
              <a:gd name="adj" fmla="val 17042"/>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chemeClr val="accent3">
                    <a:lumMod val="90000"/>
                    <a:lumOff val="10000"/>
                  </a:schemeClr>
                </a:solidFill>
                <a:effectLst/>
                <a:uLnTx/>
                <a:uFillTx/>
                <a:latin typeface="メイリオ"/>
                <a:ea typeface="メイリオ"/>
                <a:cs typeface="+mn-cs"/>
              </a:rPr>
              <a:t>EPOCH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43" name="直方体 42"/>
          <p:cNvSpPr/>
          <p:nvPr/>
        </p:nvSpPr>
        <p:spPr bwMode="auto">
          <a:xfrm>
            <a:off x="8271246" y="1444495"/>
            <a:ext cx="2577282" cy="1193515"/>
          </a:xfrm>
          <a:prstGeom prst="cube">
            <a:avLst>
              <a:gd name="adj" fmla="val 17071"/>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smtClean="0">
                <a:solidFill>
                  <a:schemeClr val="accent5">
                    <a:lumMod val="90000"/>
                    <a:lumOff val="10000"/>
                  </a:schemeClr>
                </a:solidFill>
                <a:latin typeface="メイリオ"/>
                <a:ea typeface="メイリオ"/>
              </a:rPr>
              <a:t>サンプル</a:t>
            </a:r>
            <a:endParaRPr lang="en-US" altLang="ja-JP"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smtClean="0">
                <a:solidFill>
                  <a:schemeClr val="accent5">
                    <a:lumMod val="90000"/>
                    <a:lumOff val="10000"/>
                  </a:schemeClr>
                </a:solidFill>
                <a:latin typeface="メイリオ"/>
                <a:ea typeface="メイリオ"/>
              </a:rPr>
              <a:t>アプリケーション</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p:txBody>
      </p:sp>
      <p:pic>
        <p:nvPicPr>
          <p:cNvPr id="47" name="図 46" descr="ファイル:Google Chrome icon (September 2014).svg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065" y="1934723"/>
            <a:ext cx="666586" cy="666586"/>
          </a:xfrm>
          <a:prstGeom prst="rect">
            <a:avLst/>
          </a:prstGeom>
        </p:spPr>
      </p:pic>
      <p:sp>
        <p:nvSpPr>
          <p:cNvPr id="55" name="右矢印 54"/>
          <p:cNvSpPr/>
          <p:nvPr/>
        </p:nvSpPr>
        <p:spPr bwMode="auto">
          <a:xfrm>
            <a:off x="3900465" y="2208567"/>
            <a:ext cx="4289902" cy="369774"/>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6" name="右矢印 55"/>
          <p:cNvSpPr/>
          <p:nvPr/>
        </p:nvSpPr>
        <p:spPr bwMode="auto">
          <a:xfrm>
            <a:off x="3900465" y="1925520"/>
            <a:ext cx="2567217" cy="369774"/>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7" name="右矢印 56"/>
          <p:cNvSpPr/>
          <p:nvPr/>
        </p:nvSpPr>
        <p:spPr bwMode="auto">
          <a:xfrm>
            <a:off x="3894935" y="3681057"/>
            <a:ext cx="2235571" cy="411642"/>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1" name="テキスト ボックス 50"/>
          <p:cNvSpPr txBox="1"/>
          <p:nvPr/>
        </p:nvSpPr>
        <p:spPr>
          <a:xfrm>
            <a:off x="2212492" y="4293000"/>
            <a:ext cx="2989268" cy="276999"/>
          </a:xfrm>
          <a:prstGeom prst="rect">
            <a:avLst/>
          </a:prstGeom>
          <a:noFill/>
        </p:spPr>
        <p:txBody>
          <a:bodyPr wrap="square" rtlCol="0">
            <a:spAutoFit/>
          </a:bodyPr>
          <a:lstStyle/>
          <a:p>
            <a:r>
              <a:rPr lang="en-US" altLang="ja-JP" sz="1200" b="1" dirty="0">
                <a:solidFill>
                  <a:schemeClr val="accent3"/>
                </a:solidFill>
                <a:effectLst>
                  <a:glow rad="127000">
                    <a:schemeClr val="bg1"/>
                  </a:glow>
                </a:effectLst>
              </a:rPr>
              <a:t>EPOCH</a:t>
            </a:r>
            <a:r>
              <a:rPr lang="ja-JP" altLang="en-US" sz="1200" b="1" dirty="0">
                <a:solidFill>
                  <a:schemeClr val="accent3"/>
                </a:solidFill>
                <a:effectLst>
                  <a:glow rad="127000">
                    <a:schemeClr val="bg1"/>
                  </a:glow>
                </a:effectLst>
              </a:rPr>
              <a:t>の</a:t>
            </a:r>
            <a:r>
              <a:rPr lang="ja-JP" altLang="en-US" sz="1200" b="1" dirty="0" smtClean="0">
                <a:solidFill>
                  <a:schemeClr val="accent3"/>
                </a:solidFill>
                <a:effectLst>
                  <a:glow rad="127000">
                    <a:schemeClr val="bg1"/>
                  </a:glow>
                </a:effectLst>
              </a:rPr>
              <a:t>インストールを</a:t>
            </a:r>
            <a:r>
              <a:rPr lang="ja-JP" altLang="en-US" sz="1200" b="1" dirty="0">
                <a:solidFill>
                  <a:schemeClr val="accent3"/>
                </a:solidFill>
                <a:effectLst>
                  <a:glow rad="127000">
                    <a:schemeClr val="bg1"/>
                  </a:glow>
                </a:effectLst>
              </a:rPr>
              <a:t>行います</a:t>
            </a:r>
            <a:endParaRPr lang="en-US" altLang="ja-JP" sz="1200" b="1" dirty="0">
              <a:solidFill>
                <a:schemeClr val="accent3"/>
              </a:solidFill>
              <a:effectLst>
                <a:glow rad="127000">
                  <a:schemeClr val="bg1"/>
                </a:glow>
              </a:effectLst>
            </a:endParaRPr>
          </a:p>
        </p:txBody>
      </p:sp>
      <p:sp>
        <p:nvSpPr>
          <p:cNvPr id="61" name="テキスト ボックス 60"/>
          <p:cNvSpPr txBox="1"/>
          <p:nvPr/>
        </p:nvSpPr>
        <p:spPr>
          <a:xfrm>
            <a:off x="7639141" y="1237589"/>
            <a:ext cx="2932308" cy="400110"/>
          </a:xfrm>
          <a:prstGeom prst="rect">
            <a:avLst/>
          </a:prstGeom>
          <a:noFill/>
        </p:spPr>
        <p:txBody>
          <a:bodyPr wrap="square" rtlCol="0">
            <a:spAutoFit/>
          </a:bodyPr>
          <a:lstStyle/>
          <a:p>
            <a:r>
              <a:rPr lang="en-US" altLang="ja-JP" sz="1000" b="1" dirty="0" smtClean="0">
                <a:solidFill>
                  <a:srgbClr val="C00000"/>
                </a:solidFill>
                <a:effectLst>
                  <a:glow rad="127000">
                    <a:schemeClr val="bg1"/>
                  </a:glow>
                </a:effectLst>
              </a:rPr>
              <a:t>※EPOCH</a:t>
            </a:r>
            <a:r>
              <a:rPr lang="ja-JP" altLang="en-US" sz="1000" b="1" dirty="0" smtClean="0">
                <a:solidFill>
                  <a:srgbClr val="C00000"/>
                </a:solidFill>
                <a:effectLst>
                  <a:glow rad="127000">
                    <a:schemeClr val="bg1"/>
                  </a:glow>
                </a:effectLst>
              </a:rPr>
              <a:t>およびサンプルアプリケーションは、</a:t>
            </a:r>
            <a:r>
              <a:rPr lang="en-US" altLang="ja-JP" sz="1000" b="1" dirty="0" err="1" smtClean="0">
                <a:solidFill>
                  <a:srgbClr val="C00000"/>
                </a:solidFill>
                <a:effectLst>
                  <a:glow rad="127000">
                    <a:schemeClr val="bg1"/>
                  </a:glow>
                </a:effectLst>
              </a:rPr>
              <a:t>QuickStart</a:t>
            </a:r>
            <a:r>
              <a:rPr kumimoji="1" lang="ja-JP" altLang="en-US" sz="1000" b="1" dirty="0" smtClean="0">
                <a:solidFill>
                  <a:srgbClr val="C00000"/>
                </a:solidFill>
                <a:effectLst>
                  <a:glow rad="127000">
                    <a:schemeClr val="bg1"/>
                  </a:glow>
                </a:effectLst>
              </a:rPr>
              <a:t>を実施することで構築されます</a:t>
            </a:r>
            <a:endParaRPr kumimoji="1" lang="en-US" altLang="ja-JP" sz="1000" b="1" dirty="0" smtClean="0">
              <a:solidFill>
                <a:srgbClr val="C00000"/>
              </a:solidFill>
              <a:effectLst>
                <a:glow rad="127000">
                  <a:schemeClr val="bg1"/>
                </a:glow>
              </a:effectLst>
            </a:endParaRPr>
          </a:p>
        </p:txBody>
      </p:sp>
      <p:sp>
        <p:nvSpPr>
          <p:cNvPr id="64" name="テキスト ボックス 63"/>
          <p:cNvSpPr txBox="1"/>
          <p:nvPr/>
        </p:nvSpPr>
        <p:spPr>
          <a:xfrm>
            <a:off x="410398" y="1394748"/>
            <a:ext cx="1227735" cy="400110"/>
          </a:xfrm>
          <a:prstGeom prst="rect">
            <a:avLst/>
          </a:prstGeom>
          <a:noFill/>
        </p:spPr>
        <p:txBody>
          <a:bodyPr wrap="square" rtlCol="0">
            <a:spAutoFit/>
          </a:bodyPr>
          <a:lstStyle/>
          <a:p>
            <a:r>
              <a:rPr lang="en-US" altLang="ja-JP" sz="2000" b="1" dirty="0" smtClean="0">
                <a:solidFill>
                  <a:schemeClr val="accent1">
                    <a:lumMod val="75000"/>
                  </a:schemeClr>
                </a:solidFill>
                <a:effectLst>
                  <a:glow rad="127000">
                    <a:schemeClr val="bg1"/>
                  </a:glow>
                </a:effectLst>
              </a:rPr>
              <a:t>PC</a:t>
            </a:r>
            <a:r>
              <a:rPr lang="ja-JP" altLang="en-US" sz="2000" b="1" dirty="0" smtClean="0">
                <a:solidFill>
                  <a:schemeClr val="accent1">
                    <a:lumMod val="75000"/>
                  </a:schemeClr>
                </a:solidFill>
                <a:effectLst>
                  <a:glow rad="127000">
                    <a:schemeClr val="bg1"/>
                  </a:glow>
                </a:effectLst>
              </a:rPr>
              <a:t>環境</a:t>
            </a:r>
            <a:endParaRPr kumimoji="1" lang="en-US" altLang="ja-JP" sz="2000" b="1" dirty="0" smtClean="0">
              <a:solidFill>
                <a:schemeClr val="accent1">
                  <a:lumMod val="75000"/>
                </a:schemeClr>
              </a:solidFill>
              <a:effectLst>
                <a:glow rad="127000">
                  <a:schemeClr val="bg1"/>
                </a:glow>
              </a:effectLst>
            </a:endParaRPr>
          </a:p>
        </p:txBody>
      </p:sp>
      <p:sp>
        <p:nvSpPr>
          <p:cNvPr id="48" name="テキスト ボックス 47"/>
          <p:cNvSpPr txBox="1"/>
          <p:nvPr/>
        </p:nvSpPr>
        <p:spPr>
          <a:xfrm>
            <a:off x="2240319" y="1494360"/>
            <a:ext cx="1391340"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ブラウザ</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(Chrome</a:t>
            </a:r>
            <a:r>
              <a:rPr kumimoji="1" lang="ja-JP" altLang="en-US" sz="1400" b="1" dirty="0" smtClean="0">
                <a:solidFill>
                  <a:srgbClr val="C00000"/>
                </a:solidFill>
                <a:effectLst>
                  <a:glow rad="127000">
                    <a:schemeClr val="bg1"/>
                  </a:glow>
                </a:effectLst>
              </a:rPr>
              <a:t>等</a:t>
            </a:r>
            <a:r>
              <a:rPr kumimoji="1" lang="en-US" altLang="ja-JP" sz="1400" b="1" dirty="0" smtClean="0">
                <a:solidFill>
                  <a:srgbClr val="C00000"/>
                </a:solidFill>
                <a:effectLst>
                  <a:glow rad="127000">
                    <a:schemeClr val="bg1"/>
                  </a:glow>
                </a:effectLst>
              </a:rPr>
              <a:t>)</a:t>
            </a:r>
          </a:p>
        </p:txBody>
      </p:sp>
      <p:sp>
        <p:nvSpPr>
          <p:cNvPr id="26" name="フリーフォーム 25"/>
          <p:cNvSpPr>
            <a:spLocks noChangeAspect="1"/>
          </p:cNvSpPr>
          <p:nvPr/>
        </p:nvSpPr>
        <p:spPr bwMode="auto">
          <a:xfrm>
            <a:off x="708468" y="3279054"/>
            <a:ext cx="873697" cy="900805"/>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50" name="右矢印 49"/>
          <p:cNvSpPr/>
          <p:nvPr/>
        </p:nvSpPr>
        <p:spPr bwMode="auto">
          <a:xfrm>
            <a:off x="1649701" y="3713750"/>
            <a:ext cx="639213" cy="403754"/>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9" name="右矢印 48"/>
          <p:cNvSpPr/>
          <p:nvPr/>
        </p:nvSpPr>
        <p:spPr bwMode="auto">
          <a:xfrm rot="18900000">
            <a:off x="1383730" y="2499844"/>
            <a:ext cx="1143817" cy="383422"/>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2" name="テキスト ボックス 51"/>
          <p:cNvSpPr txBox="1"/>
          <p:nvPr/>
        </p:nvSpPr>
        <p:spPr>
          <a:xfrm>
            <a:off x="2212492" y="2591937"/>
            <a:ext cx="2496606" cy="461665"/>
          </a:xfrm>
          <a:prstGeom prst="rect">
            <a:avLst/>
          </a:prstGeom>
          <a:noFill/>
        </p:spPr>
        <p:txBody>
          <a:bodyPr wrap="square" rtlCol="0">
            <a:spAutoFit/>
          </a:bodyPr>
          <a:lstStyle/>
          <a:p>
            <a:r>
              <a:rPr kumimoji="1" lang="en-US" altLang="ja-JP" sz="1200" b="1" dirty="0" smtClean="0">
                <a:solidFill>
                  <a:schemeClr val="accent3"/>
                </a:solidFill>
                <a:effectLst>
                  <a:glow rad="127000">
                    <a:schemeClr val="bg1"/>
                  </a:glow>
                </a:effectLst>
              </a:rPr>
              <a:t>EPOCH</a:t>
            </a:r>
            <a:r>
              <a:rPr kumimoji="1" lang="ja-JP" altLang="en-US" sz="1200" b="1" dirty="0" smtClean="0">
                <a:solidFill>
                  <a:schemeClr val="accent3"/>
                </a:solidFill>
                <a:effectLst>
                  <a:glow rad="127000">
                    <a:schemeClr val="bg1"/>
                  </a:glow>
                </a:effectLst>
              </a:rPr>
              <a:t>の操作や</a:t>
            </a:r>
            <a:r>
              <a:rPr lang="ja-JP" altLang="en-US" sz="1200" b="1" dirty="0" smtClean="0">
                <a:solidFill>
                  <a:schemeClr val="accent3"/>
                </a:solidFill>
                <a:effectLst>
                  <a:glow rad="127000">
                    <a:schemeClr val="bg1"/>
                  </a:glow>
                </a:effectLst>
              </a:rPr>
              <a:t>サンプルアプリ</a:t>
            </a:r>
            <a:endParaRPr lang="en-US" altLang="ja-JP" sz="1200" b="1" dirty="0" smtClean="0">
              <a:solidFill>
                <a:schemeClr val="accent3"/>
              </a:solidFill>
              <a:effectLst>
                <a:glow rad="127000">
                  <a:schemeClr val="bg1"/>
                </a:glow>
              </a:effectLst>
            </a:endParaRPr>
          </a:p>
          <a:p>
            <a:r>
              <a:rPr lang="ja-JP" altLang="en-US" sz="1200" b="1" dirty="0" smtClean="0">
                <a:solidFill>
                  <a:schemeClr val="accent3"/>
                </a:solidFill>
                <a:effectLst>
                  <a:glow rad="127000">
                    <a:schemeClr val="bg1"/>
                  </a:glow>
                </a:effectLst>
              </a:rPr>
              <a:t>ケーションの確認を行います</a:t>
            </a:r>
            <a:endParaRPr kumimoji="1" lang="en-US" altLang="ja-JP" sz="1200" b="1" dirty="0" smtClean="0">
              <a:solidFill>
                <a:schemeClr val="accent3"/>
              </a:solidFill>
              <a:effectLst>
                <a:glow rad="127000">
                  <a:schemeClr val="bg1"/>
                </a:glow>
              </a:effectLst>
            </a:endParaRPr>
          </a:p>
        </p:txBody>
      </p:sp>
      <p:sp>
        <p:nvSpPr>
          <p:cNvPr id="28" name="テキスト ボックス 27"/>
          <p:cNvSpPr txBox="1"/>
          <p:nvPr/>
        </p:nvSpPr>
        <p:spPr>
          <a:xfrm>
            <a:off x="2240319" y="4714128"/>
            <a:ext cx="1476344"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コードエディタ</a:t>
            </a:r>
            <a:endParaRPr lang="en-US" altLang="ja-JP" sz="1400" b="1" dirty="0" smtClean="0">
              <a:solidFill>
                <a:srgbClr val="C00000"/>
              </a:solidFill>
              <a:effectLst>
                <a:glow rad="127000">
                  <a:schemeClr val="bg1"/>
                </a:glow>
              </a:effectLst>
            </a:endParaRPr>
          </a:p>
          <a:p>
            <a:r>
              <a:rPr kumimoji="1" lang="ja-JP" altLang="en-US" sz="1400" b="1" dirty="0" smtClean="0">
                <a:solidFill>
                  <a:srgbClr val="C00000"/>
                </a:solidFill>
                <a:effectLst>
                  <a:glow rad="127000">
                    <a:schemeClr val="bg1"/>
                  </a:glow>
                </a:effectLst>
              </a:rPr>
              <a:t>（</a:t>
            </a:r>
            <a:r>
              <a:rPr kumimoji="1" lang="en-US" altLang="ja-JP" sz="1400" b="1" dirty="0" err="1" smtClean="0">
                <a:solidFill>
                  <a:srgbClr val="C00000"/>
                </a:solidFill>
                <a:effectLst>
                  <a:glow rad="127000">
                    <a:schemeClr val="bg1"/>
                  </a:glow>
                </a:effectLst>
              </a:rPr>
              <a:t>VScode</a:t>
            </a:r>
            <a:r>
              <a:rPr kumimoji="1" lang="ja-JP" altLang="en-US" sz="1400" b="1" dirty="0" smtClean="0">
                <a:solidFill>
                  <a:srgbClr val="C00000"/>
                </a:solidFill>
                <a:effectLst>
                  <a:glow rad="127000">
                    <a:schemeClr val="bg1"/>
                  </a:glow>
                </a:effectLst>
              </a:rPr>
              <a:t>等）</a:t>
            </a:r>
            <a:endParaRPr kumimoji="1" lang="en-US" altLang="ja-JP" sz="1400" b="1" dirty="0" smtClean="0">
              <a:solidFill>
                <a:srgbClr val="C00000"/>
              </a:solidFill>
              <a:effectLst>
                <a:glow rad="127000">
                  <a:schemeClr val="bg1"/>
                </a:glow>
              </a:effectLst>
            </a:endParaRPr>
          </a:p>
        </p:txBody>
      </p:sp>
      <p:sp>
        <p:nvSpPr>
          <p:cNvPr id="29" name="右矢印 28"/>
          <p:cNvSpPr/>
          <p:nvPr/>
        </p:nvSpPr>
        <p:spPr bwMode="auto">
          <a:xfrm rot="3202431">
            <a:off x="1198026" y="4864746"/>
            <a:ext cx="1329361" cy="416723"/>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テキスト ボックス 29"/>
          <p:cNvSpPr txBox="1"/>
          <p:nvPr/>
        </p:nvSpPr>
        <p:spPr>
          <a:xfrm>
            <a:off x="2212492" y="5856475"/>
            <a:ext cx="2700678" cy="461665"/>
          </a:xfrm>
          <a:prstGeom prst="rect">
            <a:avLst/>
          </a:prstGeom>
          <a:noFill/>
        </p:spPr>
        <p:txBody>
          <a:bodyPr wrap="square" rtlCol="0">
            <a:spAutoFit/>
          </a:bodyPr>
          <a:lstStyle/>
          <a:p>
            <a:r>
              <a:rPr lang="ja-JP" altLang="en-US" sz="1200" b="1" dirty="0" smtClean="0">
                <a:solidFill>
                  <a:schemeClr val="accent3"/>
                </a:solidFill>
                <a:effectLst>
                  <a:glow rad="127000">
                    <a:schemeClr val="bg1"/>
                  </a:glow>
                </a:effectLst>
              </a:rPr>
              <a:t>サンプルアプリケーションコードの</a:t>
            </a:r>
            <a:endParaRPr lang="en-US" altLang="ja-JP" sz="1200" b="1" dirty="0" smtClean="0">
              <a:solidFill>
                <a:schemeClr val="accent3"/>
              </a:solidFill>
              <a:effectLst>
                <a:glow rad="127000">
                  <a:schemeClr val="bg1"/>
                </a:glow>
              </a:effectLst>
            </a:endParaRPr>
          </a:p>
          <a:p>
            <a:r>
              <a:rPr lang="ja-JP" altLang="en-US" sz="1200" b="1" dirty="0" smtClean="0">
                <a:solidFill>
                  <a:schemeClr val="accent3"/>
                </a:solidFill>
                <a:effectLst>
                  <a:glow rad="127000">
                    <a:schemeClr val="bg1"/>
                  </a:glow>
                </a:effectLst>
              </a:rPr>
              <a:t>修正を</a:t>
            </a:r>
            <a:r>
              <a:rPr lang="ja-JP" altLang="en-US" sz="1200" b="1" dirty="0">
                <a:solidFill>
                  <a:schemeClr val="accent3"/>
                </a:solidFill>
                <a:effectLst>
                  <a:glow rad="127000">
                    <a:schemeClr val="bg1"/>
                  </a:glow>
                </a:effectLst>
              </a:rPr>
              <a:t>行います</a:t>
            </a:r>
            <a:endParaRPr lang="en-US" altLang="ja-JP" sz="1200" b="1" dirty="0">
              <a:solidFill>
                <a:schemeClr val="accent3"/>
              </a:solidFill>
              <a:effectLst>
                <a:glow rad="127000">
                  <a:schemeClr val="bg1"/>
                </a:glow>
              </a:effectLst>
            </a:endParaRPr>
          </a:p>
        </p:txBody>
      </p:sp>
      <p:pic>
        <p:nvPicPr>
          <p:cNvPr id="31" name="Picture 2" descr="https://git-scm.com/images/logos/2color-lightbg@2x.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2990" y="5058582"/>
            <a:ext cx="862669" cy="293425"/>
          </a:xfrm>
          <a:prstGeom prst="rect">
            <a:avLst/>
          </a:prstGeom>
          <a:noFill/>
          <a:extLst>
            <a:ext uri="{909E8E84-426E-40DD-AFC4-6F175D3DCCD1}">
              <a14:hiddenFill xmlns:a14="http://schemas.microsoft.com/office/drawing/2010/main">
                <a:solidFill>
                  <a:srgbClr val="FFFFFF"/>
                </a:solidFill>
              </a14:hiddenFill>
            </a:ext>
          </a:extLst>
        </p:spPr>
      </p:pic>
      <p:sp>
        <p:nvSpPr>
          <p:cNvPr id="32" name="右矢印 31"/>
          <p:cNvSpPr/>
          <p:nvPr/>
        </p:nvSpPr>
        <p:spPr bwMode="auto">
          <a:xfrm>
            <a:off x="3902641" y="5270781"/>
            <a:ext cx="2598237" cy="411642"/>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33" name="図 32"/>
          <p:cNvPicPr>
            <a:picLocks noChangeAspect="1"/>
          </p:cNvPicPr>
          <p:nvPr/>
        </p:nvPicPr>
        <p:blipFill>
          <a:blip r:embed="rId6"/>
          <a:stretch>
            <a:fillRect/>
          </a:stretch>
        </p:blipFill>
        <p:spPr>
          <a:xfrm>
            <a:off x="6564800" y="5686237"/>
            <a:ext cx="1944620" cy="735532"/>
          </a:xfrm>
          <a:prstGeom prst="rect">
            <a:avLst/>
          </a:prstGeom>
        </p:spPr>
      </p:pic>
      <p:sp>
        <p:nvSpPr>
          <p:cNvPr id="2" name="曲折矢印 1"/>
          <p:cNvSpPr/>
          <p:nvPr/>
        </p:nvSpPr>
        <p:spPr bwMode="auto">
          <a:xfrm rot="16200000" flipV="1">
            <a:off x="7912058" y="3162448"/>
            <a:ext cx="3030642" cy="1822942"/>
          </a:xfrm>
          <a:prstGeom prst="bentArrow">
            <a:avLst>
              <a:gd name="adj1" fmla="val 11412"/>
              <a:gd name="adj2" fmla="val 10728"/>
              <a:gd name="adj3" fmla="val 16262"/>
              <a:gd name="adj4" fmla="val 43750"/>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4" name="図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9899" y="5058582"/>
            <a:ext cx="834903" cy="834903"/>
          </a:xfrm>
          <a:prstGeom prst="rect">
            <a:avLst/>
          </a:prstGeom>
        </p:spPr>
      </p:pic>
      <p:sp>
        <p:nvSpPr>
          <p:cNvPr id="12" name="テキスト ボックス 11"/>
          <p:cNvSpPr txBox="1"/>
          <p:nvPr/>
        </p:nvSpPr>
        <p:spPr>
          <a:xfrm>
            <a:off x="3914776" y="3407552"/>
            <a:ext cx="600009" cy="369332"/>
          </a:xfrm>
          <a:prstGeom prst="rect">
            <a:avLst/>
          </a:prstGeom>
          <a:noFill/>
        </p:spPr>
        <p:txBody>
          <a:bodyPr wrap="square" rtlCol="0">
            <a:spAutoFit/>
          </a:bodyPr>
          <a:lstStyle/>
          <a:p>
            <a:r>
              <a:rPr kumimoji="1" lang="en-US" altLang="ja-JP" b="1" dirty="0" err="1" smtClean="0">
                <a:latin typeface="Consolas" panose="020B0609020204030204" pitchFamily="49" charset="0"/>
              </a:rPr>
              <a:t>ssh</a:t>
            </a:r>
            <a:endParaRPr kumimoji="1" lang="ja-JP" altLang="en-US" b="1" dirty="0">
              <a:latin typeface="Consolas" panose="020B0609020204030204" pitchFamily="49" charset="0"/>
            </a:endParaRPr>
          </a:p>
        </p:txBody>
      </p:sp>
      <p:sp>
        <p:nvSpPr>
          <p:cNvPr id="38" name="テキスト ボックス 37"/>
          <p:cNvSpPr txBox="1"/>
          <p:nvPr/>
        </p:nvSpPr>
        <p:spPr>
          <a:xfrm>
            <a:off x="3991869" y="1648248"/>
            <a:ext cx="756095" cy="369332"/>
          </a:xfrm>
          <a:prstGeom prst="rect">
            <a:avLst/>
          </a:prstGeom>
          <a:noFill/>
        </p:spPr>
        <p:txBody>
          <a:bodyPr wrap="square" rtlCol="0">
            <a:spAutoFit/>
          </a:bodyPr>
          <a:lstStyle/>
          <a:p>
            <a:r>
              <a:rPr kumimoji="1" lang="en-US" altLang="ja-JP" b="1" dirty="0" smtClean="0">
                <a:latin typeface="Consolas" panose="020B0609020204030204" pitchFamily="49" charset="0"/>
              </a:rPr>
              <a:t>http</a:t>
            </a:r>
            <a:endParaRPr kumimoji="1" lang="ja-JP" altLang="en-US" b="1" dirty="0">
              <a:latin typeface="Consolas" panose="020B0609020204030204" pitchFamily="49" charset="0"/>
            </a:endParaRPr>
          </a:p>
        </p:txBody>
      </p:sp>
      <p:sp>
        <p:nvSpPr>
          <p:cNvPr id="36" name="テキスト ボックス 35"/>
          <p:cNvSpPr txBox="1"/>
          <p:nvPr/>
        </p:nvSpPr>
        <p:spPr>
          <a:xfrm>
            <a:off x="6130506" y="4241361"/>
            <a:ext cx="3036409" cy="400110"/>
          </a:xfrm>
          <a:prstGeom prst="rect">
            <a:avLst/>
          </a:prstGeom>
          <a:noFill/>
        </p:spPr>
        <p:txBody>
          <a:bodyPr wrap="none" rtlCol="0" anchor="ctr">
            <a:spAutoFit/>
          </a:bodyPr>
          <a:lstStyle/>
          <a:p>
            <a:r>
              <a:rPr kumimoji="1" lang="en-US" altLang="ja-JP" sz="1000" b="1" dirty="0" smtClean="0">
                <a:solidFill>
                  <a:srgbClr val="C00000"/>
                </a:solidFill>
                <a:effectLst>
                  <a:glow rad="127000">
                    <a:schemeClr val="bg1"/>
                  </a:glow>
                </a:effectLst>
              </a:rPr>
              <a:t>※</a:t>
            </a:r>
            <a:r>
              <a:rPr kumimoji="1" lang="ja-JP" altLang="en-US" sz="1000" b="1" dirty="0" smtClean="0">
                <a:solidFill>
                  <a:srgbClr val="C00000"/>
                </a:solidFill>
                <a:effectLst>
                  <a:glow rad="127000">
                    <a:schemeClr val="bg1"/>
                  </a:glow>
                </a:effectLst>
              </a:rPr>
              <a:t>本</a:t>
            </a:r>
            <a:r>
              <a:rPr kumimoji="1" lang="en-US" altLang="ja-JP" sz="1000" b="1" dirty="0" err="1" smtClean="0">
                <a:solidFill>
                  <a:srgbClr val="C00000"/>
                </a:solidFill>
                <a:effectLst>
                  <a:glow rad="127000">
                    <a:schemeClr val="bg1"/>
                  </a:glow>
                </a:effectLst>
              </a:rPr>
              <a:t>QuictStart</a:t>
            </a:r>
            <a:r>
              <a:rPr kumimoji="1" lang="ja-JP" altLang="en-US" sz="1000" b="1" dirty="0" smtClean="0">
                <a:solidFill>
                  <a:srgbClr val="C00000"/>
                </a:solidFill>
                <a:effectLst>
                  <a:glow rad="127000">
                    <a:schemeClr val="bg1"/>
                  </a:glow>
                </a:effectLst>
              </a:rPr>
              <a:t>では、</a:t>
            </a:r>
            <a:r>
              <a:rPr kumimoji="1" lang="en-US" altLang="ja-JP" sz="1000" b="1" dirty="0" err="1" smtClean="0">
                <a:solidFill>
                  <a:srgbClr val="C00000"/>
                </a:solidFill>
                <a:effectLst>
                  <a:glow rad="127000">
                    <a:schemeClr val="bg1"/>
                  </a:glow>
                </a:effectLst>
              </a:rPr>
              <a:t>kubectl</a:t>
            </a:r>
            <a:r>
              <a:rPr kumimoji="1" lang="ja-JP" altLang="en-US" sz="1000" b="1" dirty="0" smtClean="0">
                <a:solidFill>
                  <a:srgbClr val="C00000"/>
                </a:solidFill>
                <a:effectLst>
                  <a:glow rad="127000">
                    <a:schemeClr val="bg1"/>
                  </a:glow>
                </a:effectLst>
              </a:rPr>
              <a:t>を</a:t>
            </a:r>
            <a:r>
              <a:rPr lang="ja-JP" altLang="en-US" sz="1000" b="1" dirty="0" smtClean="0">
                <a:solidFill>
                  <a:srgbClr val="C00000"/>
                </a:solidFill>
                <a:effectLst>
                  <a:glow rad="127000">
                    <a:schemeClr val="bg1"/>
                  </a:glow>
                </a:effectLst>
              </a:rPr>
              <a:t>使用する目的で</a:t>
            </a:r>
            <a:endParaRPr lang="en-US" altLang="ja-JP" sz="1000" b="1" dirty="0" smtClean="0">
              <a:solidFill>
                <a:srgbClr val="C00000"/>
              </a:solidFill>
              <a:effectLst>
                <a:glow rad="127000">
                  <a:schemeClr val="bg1"/>
                </a:glow>
              </a:effectLst>
            </a:endParaRPr>
          </a:p>
          <a:p>
            <a:r>
              <a:rPr lang="ja-JP" altLang="en-US" sz="1000" b="1" dirty="0">
                <a:solidFill>
                  <a:srgbClr val="C00000"/>
                </a:solidFill>
                <a:effectLst>
                  <a:glow rad="127000">
                    <a:schemeClr val="bg1"/>
                  </a:glow>
                </a:effectLst>
              </a:rPr>
              <a:t>　</a:t>
            </a:r>
            <a:r>
              <a:rPr lang="en-US" altLang="ja-JP" sz="1000" b="1" dirty="0" smtClean="0">
                <a:solidFill>
                  <a:srgbClr val="C00000"/>
                </a:solidFill>
                <a:effectLst>
                  <a:glow rad="127000">
                    <a:schemeClr val="bg1"/>
                  </a:glow>
                </a:effectLst>
              </a:rPr>
              <a:t>Master</a:t>
            </a:r>
            <a:r>
              <a:rPr lang="ja-JP" altLang="en-US" sz="1000" b="1" dirty="0" smtClean="0">
                <a:solidFill>
                  <a:srgbClr val="C00000"/>
                </a:solidFill>
                <a:effectLst>
                  <a:glow rad="127000">
                    <a:schemeClr val="bg1"/>
                  </a:glow>
                </a:effectLst>
              </a:rPr>
              <a:t>ノードに接続しております。</a:t>
            </a:r>
            <a:endParaRPr kumimoji="1" lang="en-US" altLang="ja-JP" sz="1000" b="1" dirty="0" smtClean="0">
              <a:solidFill>
                <a:srgbClr val="C00000"/>
              </a:solidFill>
              <a:effectLst>
                <a:glow rad="127000">
                  <a:schemeClr val="bg1"/>
                </a:glow>
              </a:effectLst>
            </a:endParaRPr>
          </a:p>
        </p:txBody>
      </p:sp>
      <p:sp>
        <p:nvSpPr>
          <p:cNvPr id="40" name="円柱 39"/>
          <p:cNvSpPr/>
          <p:nvPr/>
        </p:nvSpPr>
        <p:spPr bwMode="auto">
          <a:xfrm>
            <a:off x="6638950" y="5018989"/>
            <a:ext cx="1689298" cy="789683"/>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0" algn="ctr"/>
            <a:endParaRPr lang="ja-JP" altLang="en-US" sz="1600" b="1" dirty="0">
              <a:solidFill>
                <a:schemeClr val="accent3"/>
              </a:solidFill>
              <a:effectLst>
                <a:glow rad="127000">
                  <a:schemeClr val="bg1"/>
                </a:glow>
              </a:effectLst>
            </a:endParaRPr>
          </a:p>
        </p:txBody>
      </p:sp>
      <p:sp>
        <p:nvSpPr>
          <p:cNvPr id="54" name="曲折矢印 53"/>
          <p:cNvSpPr/>
          <p:nvPr/>
        </p:nvSpPr>
        <p:spPr bwMode="auto">
          <a:xfrm rot="16200000" flipV="1">
            <a:off x="8481114" y="3213471"/>
            <a:ext cx="581874" cy="1001312"/>
          </a:xfrm>
          <a:prstGeom prst="bentArrow">
            <a:avLst>
              <a:gd name="adj1" fmla="val 33012"/>
              <a:gd name="adj2" fmla="val 41877"/>
              <a:gd name="adj3" fmla="val 32341"/>
              <a:gd name="adj4" fmla="val 36339"/>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45" name="テキスト ボックス 44"/>
          <p:cNvSpPr txBox="1"/>
          <p:nvPr/>
        </p:nvSpPr>
        <p:spPr>
          <a:xfrm>
            <a:off x="8971290" y="3869655"/>
            <a:ext cx="978153" cy="338554"/>
          </a:xfrm>
          <a:prstGeom prst="rect">
            <a:avLst/>
          </a:prstGeom>
          <a:noFill/>
        </p:spPr>
        <p:txBody>
          <a:bodyPr wrap="none" rtlCol="0" anchor="ctr">
            <a:spAutoFit/>
          </a:bodyPr>
          <a:lstStyle/>
          <a:p>
            <a:r>
              <a:rPr lang="en-US" altLang="ja-JP" sz="1600" b="1" dirty="0" err="1">
                <a:effectLst>
                  <a:glow rad="127000">
                    <a:schemeClr val="bg1"/>
                  </a:glow>
                </a:effectLst>
              </a:rPr>
              <a:t>k</a:t>
            </a:r>
            <a:r>
              <a:rPr kumimoji="1" lang="en-US" altLang="ja-JP" sz="1600" b="1" dirty="0" err="1" smtClean="0">
                <a:effectLst>
                  <a:glow rad="127000">
                    <a:schemeClr val="bg1"/>
                  </a:glow>
                </a:effectLst>
              </a:rPr>
              <a:t>ubectl</a:t>
            </a:r>
            <a:endParaRPr kumimoji="1" lang="en-US" altLang="ja-JP" sz="1600" b="1" dirty="0" smtClean="0">
              <a:effectLst>
                <a:glow rad="127000">
                  <a:schemeClr val="bg1"/>
                </a:glow>
              </a:effectLst>
            </a:endParaRPr>
          </a:p>
        </p:txBody>
      </p:sp>
    </p:spTree>
    <p:extLst>
      <p:ext uri="{BB962C8B-B14F-4D97-AF65-F5344CB8AC3E}">
        <p14:creationId xmlns:p14="http://schemas.microsoft.com/office/powerpoint/2010/main" val="1921262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(Staging</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(15/24)</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7139"/>
              <a:gd name="adj2" fmla="val -19742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4" name="図 3"/>
          <p:cNvPicPr>
            <a:picLocks noChangeAspect="1"/>
          </p:cNvPicPr>
          <p:nvPr/>
        </p:nvPicPr>
        <p:blipFill>
          <a:blip r:embed="rId6"/>
          <a:stretch>
            <a:fillRect/>
          </a:stretch>
        </p:blipFill>
        <p:spPr>
          <a:xfrm>
            <a:off x="5853156" y="2222392"/>
            <a:ext cx="3426249" cy="743776"/>
          </a:xfrm>
          <a:prstGeom prst="rect">
            <a:avLst/>
          </a:prstGeom>
        </p:spPr>
      </p:pic>
    </p:spTree>
    <p:extLst>
      <p:ext uri="{BB962C8B-B14F-4D97-AF65-F5344CB8AC3E}">
        <p14:creationId xmlns:p14="http://schemas.microsoft.com/office/powerpoint/2010/main" val="27803493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398550" y="1606065"/>
            <a:ext cx="3175529" cy="1671211"/>
          </a:xfrm>
          <a:prstGeom prst="rect">
            <a:avLst/>
          </a:prstGeom>
          <a:ln>
            <a:solidFill>
              <a:schemeClr val="tx1"/>
            </a:solidFill>
          </a:ln>
        </p:spPr>
      </p:pic>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3"/>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smtClean="0"/>
              <a:t>(Staging</a:t>
            </a:r>
            <a:r>
              <a:rPr lang="ja-JP" altLang="en-US" dirty="0" smtClean="0"/>
              <a:t>環境</a:t>
            </a:r>
            <a:r>
              <a:rPr lang="en-US" altLang="ja-JP" dirty="0" smtClean="0"/>
              <a:t>)</a:t>
            </a:r>
            <a:endParaRPr lang="en-US" altLang="ja-JP" dirty="0"/>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(16/24)</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4"/>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4118963"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48732"/>
              <a:gd name="adj2" fmla="val 9057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staging</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5"/>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5510705" y="4465849"/>
            <a:ext cx="1405836" cy="111520"/>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1310"/>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6" name="図 25"/>
          <p:cNvPicPr>
            <a:picLocks noChangeAspect="1"/>
          </p:cNvPicPr>
          <p:nvPr/>
        </p:nvPicPr>
        <p:blipFill>
          <a:blip r:embed="rId6"/>
          <a:stretch>
            <a:fillRect/>
          </a:stretch>
        </p:blipFill>
        <p:spPr>
          <a:xfrm>
            <a:off x="8402238" y="1504232"/>
            <a:ext cx="3493311" cy="1518036"/>
          </a:xfrm>
          <a:prstGeom prst="rect">
            <a:avLst/>
          </a:prstGeom>
        </p:spPr>
      </p:pic>
    </p:spTree>
    <p:extLst>
      <p:ext uri="{BB962C8B-B14F-4D97-AF65-F5344CB8AC3E}">
        <p14:creationId xmlns:p14="http://schemas.microsoft.com/office/powerpoint/2010/main" val="16915656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271464" y="1844824"/>
            <a:ext cx="5382473" cy="4310245"/>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(17/24)</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Staging</a:t>
            </a:r>
            <a:r>
              <a:rPr kumimoji="1" lang="ja-JP" altLang="en-US" dirty="0" smtClean="0"/>
              <a:t>環境のサンプルアプリケーション確認</a:t>
            </a:r>
            <a:endParaRPr kumimoji="1" lang="en-US" altLang="ja-JP" dirty="0" smtClean="0"/>
          </a:p>
          <a:p>
            <a:pPr lvl="1"/>
            <a:r>
              <a:rPr lang="ja-JP" altLang="en-US" dirty="0" smtClean="0"/>
              <a:t>次の</a:t>
            </a:r>
            <a:r>
              <a:rPr lang="en-US" altLang="ja-JP" dirty="0" smtClean="0"/>
              <a:t>URL</a:t>
            </a:r>
            <a:r>
              <a:rPr lang="ja-JP" altLang="en-US" dirty="0" smtClean="0"/>
              <a:t>でデプロイしたサンプルアプリケーションを表示します</a:t>
            </a:r>
            <a:endParaRPr lang="en-US" altLang="ja-JP" dirty="0"/>
          </a:p>
          <a:p>
            <a:pPr marL="180000" lvl="1" indent="0">
              <a:buNone/>
            </a:pPr>
            <a:r>
              <a:rPr lang="en-US" altLang="ja-JP" dirty="0" smtClean="0"/>
              <a:t>	http</a:t>
            </a:r>
            <a:r>
              <a:rPr lang="en-US" altLang="ja-JP" dirty="0"/>
              <a:t>://[Kubernetes master</a:t>
            </a:r>
            <a:r>
              <a:rPr lang="ja-JP" altLang="en-US" dirty="0"/>
              <a:t>ノードの</a:t>
            </a:r>
            <a:r>
              <a:rPr lang="en-US" altLang="ja-JP" dirty="0"/>
              <a:t>IP</a:t>
            </a:r>
            <a:r>
              <a:rPr lang="ja-JP" altLang="en-US" dirty="0"/>
              <a:t>アドレスまたはホスト名</a:t>
            </a:r>
            <a:r>
              <a:rPr lang="en-US" altLang="ja-JP" dirty="0" smtClean="0"/>
              <a:t>]:31001/front-end.html</a:t>
            </a:r>
            <a:endParaRPr lang="en-US" altLang="ja-JP" dirty="0"/>
          </a:p>
        </p:txBody>
      </p:sp>
      <p:sp>
        <p:nvSpPr>
          <p:cNvPr id="14" name="角丸四角形 13"/>
          <p:cNvSpPr/>
          <p:nvPr/>
        </p:nvSpPr>
        <p:spPr bwMode="auto">
          <a:xfrm>
            <a:off x="1403478" y="2378720"/>
            <a:ext cx="732081" cy="43969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吹き出し 8"/>
          <p:cNvSpPr/>
          <p:nvPr/>
        </p:nvSpPr>
        <p:spPr bwMode="auto">
          <a:xfrm>
            <a:off x="6390309" y="1988839"/>
            <a:ext cx="5368934" cy="746943"/>
          </a:xfrm>
          <a:prstGeom prst="wedgeRoundRectCallout">
            <a:avLst>
              <a:gd name="adj1" fmla="val -127888"/>
              <a:gd name="adj2" fmla="val 2711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a:latin typeface="+mn-ea"/>
              </a:rPr>
              <a:t>表示価格の選択欄に「</a:t>
            </a:r>
            <a:r>
              <a:rPr lang="en-US" altLang="ja-JP" sz="1100" b="1" dirty="0">
                <a:latin typeface="+mn-ea"/>
              </a:rPr>
              <a:t>YEN</a:t>
            </a:r>
            <a:r>
              <a:rPr lang="ja-JP" altLang="en-US" sz="1100" b="1" dirty="0">
                <a:latin typeface="+mn-ea"/>
              </a:rPr>
              <a:t>」「</a:t>
            </a:r>
            <a:r>
              <a:rPr lang="en-US" altLang="ja-JP" sz="1100" b="1" dirty="0">
                <a:latin typeface="+mn-ea"/>
              </a:rPr>
              <a:t>USD</a:t>
            </a:r>
            <a:r>
              <a:rPr lang="ja-JP" altLang="en-US" sz="1100" b="1" dirty="0">
                <a:latin typeface="+mn-ea"/>
              </a:rPr>
              <a:t>」が表示されていることを確認します。</a:t>
            </a:r>
          </a:p>
          <a:p>
            <a:r>
              <a:rPr lang="ja-JP" altLang="en-US" sz="1100" b="1" dirty="0">
                <a:latin typeface="+mn-ea"/>
              </a:rPr>
              <a:t>確認後、「</a:t>
            </a:r>
            <a:r>
              <a:rPr lang="en-US" altLang="ja-JP" sz="1100" b="1" dirty="0">
                <a:latin typeface="+mn-ea"/>
              </a:rPr>
              <a:t>USD</a:t>
            </a:r>
            <a:r>
              <a:rPr lang="ja-JP" altLang="en-US" sz="1100" b="1" dirty="0">
                <a:latin typeface="+mn-ea"/>
              </a:rPr>
              <a:t>」を選択して、表示が切り替わることを確認します。</a:t>
            </a:r>
          </a:p>
        </p:txBody>
      </p:sp>
      <p:sp>
        <p:nvSpPr>
          <p:cNvPr id="10" name="テキスト ボックス 9"/>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1" name="二等辺三角形 10"/>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7140293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7" name="直方体 46"/>
          <p:cNvSpPr/>
          <p:nvPr/>
        </p:nvSpPr>
        <p:spPr bwMode="auto">
          <a:xfrm>
            <a:off x="9590504" y="4938629"/>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8" name="直方体 47"/>
          <p:cNvSpPr/>
          <p:nvPr/>
        </p:nvSpPr>
        <p:spPr bwMode="auto">
          <a:xfrm>
            <a:off x="10599168" y="4934660"/>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pic>
        <p:nvPicPr>
          <p:cNvPr id="49" name="Picture 2" descr="python, 垂直, ロゴ 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8841" y="514760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3"/>
          <a:stretch>
            <a:fillRect/>
          </a:stretch>
        </p:blipFill>
        <p:spPr>
          <a:xfrm>
            <a:off x="10035695" y="5126691"/>
            <a:ext cx="464052" cy="491965"/>
          </a:xfrm>
          <a:prstGeom prst="rect">
            <a:avLst/>
          </a:prstGeom>
        </p:spPr>
      </p:pic>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Production</a:t>
            </a:r>
            <a:r>
              <a:rPr lang="ja-JP" altLang="en-US" dirty="0" smtClean="0"/>
              <a:t>環境への</a:t>
            </a:r>
            <a:r>
              <a:rPr lang="en-US" altLang="ja-JP" dirty="0" smtClean="0"/>
              <a:t>Deploy</a:t>
            </a:r>
            <a:endParaRPr lang="ja-JP" altLang="en-US" dirty="0" smtClean="0"/>
          </a:p>
          <a:p>
            <a:pPr marL="180000" lvl="1" indent="0">
              <a:buNone/>
            </a:pPr>
            <a:r>
              <a:rPr lang="en-US" altLang="ja-JP" dirty="0" smtClean="0"/>
              <a:t>Staging</a:t>
            </a:r>
            <a:r>
              <a:rPr lang="ja-JP" altLang="en-US" dirty="0" smtClean="0"/>
              <a:t>環境へ</a:t>
            </a:r>
            <a:r>
              <a:rPr lang="en-US" altLang="ja-JP" dirty="0" smtClean="0"/>
              <a:t>Deploy</a:t>
            </a:r>
            <a:r>
              <a:rPr lang="ja-JP" altLang="en-US" dirty="0" smtClean="0"/>
              <a:t>後、</a:t>
            </a:r>
            <a:r>
              <a:rPr lang="ja-JP" altLang="en-US" dirty="0"/>
              <a:t>以下</a:t>
            </a:r>
            <a:r>
              <a:rPr lang="ja-JP" altLang="en-US" dirty="0" smtClean="0"/>
              <a:t>の</a:t>
            </a:r>
            <a:r>
              <a:rPr lang="ja-JP" altLang="en-US" dirty="0"/>
              <a:t>内容</a:t>
            </a:r>
            <a:r>
              <a:rPr lang="ja-JP" altLang="en-US" dirty="0" smtClean="0"/>
              <a:t>で</a:t>
            </a:r>
            <a:r>
              <a:rPr lang="en-US" altLang="ja-JP" dirty="0" smtClean="0"/>
              <a:t>Production</a:t>
            </a:r>
            <a:r>
              <a:rPr lang="ja-JP" altLang="en-US" dirty="0" smtClean="0"/>
              <a:t>環境へ</a:t>
            </a:r>
            <a:r>
              <a:rPr lang="en-US" altLang="ja-JP" dirty="0" smtClean="0"/>
              <a:t>Deploy</a:t>
            </a:r>
            <a:r>
              <a:rPr lang="ja-JP" altLang="en-US" dirty="0" smtClean="0"/>
              <a:t>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(18/24)</a:t>
            </a:r>
            <a:endParaRPr lang="en-US" altLang="ja-JP" b="1" dirty="0"/>
          </a:p>
        </p:txBody>
      </p:sp>
      <p:pic>
        <p:nvPicPr>
          <p:cNvPr id="51" name="図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solidFill>
                  <a:schemeClr val="bg1">
                    <a:lumMod val="50000"/>
                  </a:schemeClr>
                </a:solidFill>
              </a:rPr>
              <a:t>アプリケーションコード</a:t>
            </a:r>
            <a:endParaRPr lang="en-US" altLang="ja-JP" sz="1200" b="1" spc="-150" dirty="0" smtClean="0">
              <a:solidFill>
                <a:schemeClr val="bg1">
                  <a:lumMod val="50000"/>
                </a:schemeClr>
              </a:solidFill>
            </a:endParaRPr>
          </a:p>
          <a:p>
            <a:pPr algn="ctr"/>
            <a:r>
              <a:rPr lang="en-US" altLang="ja-JP" sz="1200" b="1" dirty="0" smtClean="0">
                <a:solidFill>
                  <a:schemeClr val="bg1">
                    <a:lumMod val="50000"/>
                  </a:schemeClr>
                </a:solidFill>
              </a:rPr>
              <a:t>Commit</a:t>
            </a:r>
            <a:r>
              <a:rPr lang="ja-JP" altLang="en-US" sz="1200" b="1" dirty="0" smtClean="0">
                <a:solidFill>
                  <a:schemeClr val="bg1">
                    <a:lumMod val="50000"/>
                  </a:schemeClr>
                </a:solidFill>
              </a:rPr>
              <a:t> </a:t>
            </a:r>
            <a:r>
              <a:rPr lang="en-US" altLang="ja-JP" sz="1200" b="1" dirty="0" smtClean="0">
                <a:solidFill>
                  <a:schemeClr val="bg1">
                    <a:lumMod val="50000"/>
                  </a:schemeClr>
                </a:solidFill>
              </a:rPr>
              <a:t>&amp;</a:t>
            </a:r>
            <a:r>
              <a:rPr lang="ja-JP" altLang="en-US" sz="1200" b="1" dirty="0" smtClean="0">
                <a:solidFill>
                  <a:schemeClr val="bg1">
                    <a:lumMod val="50000"/>
                  </a:schemeClr>
                </a:solidFill>
              </a:rPr>
              <a:t> </a:t>
            </a:r>
            <a:r>
              <a:rPr lang="en-US" altLang="ja-JP" sz="1200" b="1" dirty="0" smtClean="0">
                <a:solidFill>
                  <a:schemeClr val="bg1">
                    <a:lumMod val="50000"/>
                  </a:schemeClr>
                </a:solidFill>
              </a:rPr>
              <a:t>Push</a:t>
            </a:r>
            <a:endParaRPr lang="ja-JP" altLang="en-US" sz="1200" b="1" dirty="0">
              <a:solidFill>
                <a:schemeClr val="bg1">
                  <a:lumMod val="50000"/>
                </a:schemeClr>
              </a:solidFill>
            </a:endParaRPr>
          </a:p>
        </p:txBody>
      </p:sp>
      <p:sp>
        <p:nvSpPr>
          <p:cNvPr id="54" name="正方形/長方形 53"/>
          <p:cNvSpPr/>
          <p:nvPr/>
        </p:nvSpPr>
        <p:spPr bwMode="auto">
          <a:xfrm>
            <a:off x="2696274" y="299420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CI</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kumimoji="1" lang="ja-JP" altLang="en-US" sz="1200" b="1" dirty="0" smtClean="0">
              <a:solidFill>
                <a:schemeClr val="bg1">
                  <a:lumMod val="50000"/>
                </a:schemeClr>
              </a:solidFill>
              <a:latin typeface="+mn-ea"/>
            </a:endParaRPr>
          </a:p>
        </p:txBody>
      </p:sp>
      <p:sp>
        <p:nvSpPr>
          <p:cNvPr id="56" name="正方形/長方形 55"/>
          <p:cNvSpPr/>
          <p:nvPr/>
        </p:nvSpPr>
        <p:spPr bwMode="auto">
          <a:xfrm>
            <a:off x="2695676" y="3627468"/>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テンプレート</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アップロード</a:t>
            </a:r>
            <a:endParaRPr kumimoji="1" lang="ja-JP" altLang="en-US" sz="1200" b="1" dirty="0" smtClean="0">
              <a:solidFill>
                <a:schemeClr val="bg1">
                  <a:lumMod val="50000"/>
                </a:schemeClr>
              </a:solidFill>
              <a:latin typeface="+mn-ea"/>
            </a:endParaRPr>
          </a:p>
        </p:txBody>
      </p:sp>
      <p:sp>
        <p:nvSpPr>
          <p:cNvPr id="57" name="正方形/長方形 56"/>
          <p:cNvSpPr/>
          <p:nvPr/>
        </p:nvSpPr>
        <p:spPr bwMode="auto">
          <a:xfrm>
            <a:off x="2695676" y="426073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パラメータ</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設定</a:t>
            </a:r>
            <a:endParaRPr kumimoji="1" lang="ja-JP" altLang="en-US" sz="1200" b="1" dirty="0" smtClean="0">
              <a:solidFill>
                <a:schemeClr val="bg1">
                  <a:lumMod val="50000"/>
                </a:schemeClr>
              </a:solidFill>
              <a:latin typeface="+mn-ea"/>
            </a:endParaRPr>
          </a:p>
        </p:txBody>
      </p:sp>
      <p:sp>
        <p:nvSpPr>
          <p:cNvPr id="58" name="正方形/長方形 57"/>
          <p:cNvSpPr/>
          <p:nvPr/>
        </p:nvSpPr>
        <p:spPr bwMode="auto">
          <a:xfrm>
            <a:off x="2693641" y="4893997"/>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Staging</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59" name="正方形/長方形 58"/>
          <p:cNvSpPr/>
          <p:nvPr/>
        </p:nvSpPr>
        <p:spPr bwMode="auto">
          <a:xfrm>
            <a:off x="2693749"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65" name="直方体 64"/>
          <p:cNvSpPr/>
          <p:nvPr/>
        </p:nvSpPr>
        <p:spPr bwMode="auto">
          <a:xfrm>
            <a:off x="7293465" y="492557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chemeClr val="bg1">
                    <a:lumMod val="50000"/>
                  </a:schemeClr>
                </a:solidFill>
                <a:effectLst>
                  <a:glow rad="127000">
                    <a:schemeClr val="bg1"/>
                  </a:glow>
                </a:effectLst>
              </a:rPr>
              <a:t>Staging</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2" name="右矢印 91"/>
          <p:cNvSpPr/>
          <p:nvPr/>
        </p:nvSpPr>
        <p:spPr bwMode="auto">
          <a:xfrm rot="5400000">
            <a:off x="1281063" y="2534276"/>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55" name="直方体 54"/>
          <p:cNvSpPr/>
          <p:nvPr/>
        </p:nvSpPr>
        <p:spPr bwMode="auto">
          <a:xfrm>
            <a:off x="9605080" y="4012829"/>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0" name="図 59"/>
          <p:cNvPicPr>
            <a:picLocks noChangeAspect="1"/>
          </p:cNvPicPr>
          <p:nvPr/>
        </p:nvPicPr>
        <p:blipFill>
          <a:blip r:embed="rId3"/>
          <a:stretch>
            <a:fillRect/>
          </a:stretch>
        </p:blipFill>
        <p:spPr>
          <a:xfrm>
            <a:off x="10050271" y="4200891"/>
            <a:ext cx="464052" cy="491965"/>
          </a:xfrm>
          <a:prstGeom prst="rect">
            <a:avLst/>
          </a:prstGeom>
        </p:spPr>
      </p:pic>
      <p:sp>
        <p:nvSpPr>
          <p:cNvPr id="61" name="直方体 60"/>
          <p:cNvSpPr/>
          <p:nvPr/>
        </p:nvSpPr>
        <p:spPr bwMode="auto">
          <a:xfrm>
            <a:off x="9605080" y="3090535"/>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2" name="図 61"/>
          <p:cNvPicPr>
            <a:picLocks noChangeAspect="1"/>
          </p:cNvPicPr>
          <p:nvPr/>
        </p:nvPicPr>
        <p:blipFill>
          <a:blip r:embed="rId3"/>
          <a:stretch>
            <a:fillRect/>
          </a:stretch>
        </p:blipFill>
        <p:spPr>
          <a:xfrm>
            <a:off x="10050271" y="3278597"/>
            <a:ext cx="464052" cy="491965"/>
          </a:xfrm>
          <a:prstGeom prst="rect">
            <a:avLst/>
          </a:prstGeom>
        </p:spPr>
      </p:pic>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API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pic>
        <p:nvPicPr>
          <p:cNvPr id="63" name="Picture 2" descr="python, 垂直, ロゴ アイコン"/>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4" name="図 63"/>
          <p:cNvPicPr>
            <a:picLocks noChangeAspect="1"/>
          </p:cNvPicPr>
          <p:nvPr/>
        </p:nvPicPr>
        <p:blipFill>
          <a:blip r:embed="rId3">
            <a:grayscl/>
          </a:blip>
          <a:stretch>
            <a:fillRect/>
          </a:stretch>
        </p:blipFill>
        <p:spPr>
          <a:xfrm>
            <a:off x="7738656" y="5113640"/>
            <a:ext cx="464052" cy="491965"/>
          </a:xfrm>
          <a:prstGeom prst="rect">
            <a:avLst/>
          </a:prstGeom>
        </p:spPr>
      </p:pic>
    </p:spTree>
    <p:extLst>
      <p:ext uri="{BB962C8B-B14F-4D97-AF65-F5344CB8AC3E}">
        <p14:creationId xmlns:p14="http://schemas.microsoft.com/office/powerpoint/2010/main" val="171414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環境へ</a:t>
            </a:r>
            <a:r>
              <a:rPr lang="ja-JP" altLang="en-US" dirty="0"/>
              <a:t>の</a:t>
            </a:r>
            <a:r>
              <a:rPr lang="en-US" altLang="ja-JP" dirty="0" smtClean="0"/>
              <a:t>Deploy</a:t>
            </a:r>
            <a:r>
              <a:rPr lang="ja-JP" altLang="en-US" dirty="0" smtClean="0"/>
              <a:t>実行</a:t>
            </a:r>
            <a:endParaRPr lang="en-US" altLang="ja-JP" dirty="0" smtClean="0"/>
          </a:p>
          <a:p>
            <a:pPr lvl="1"/>
            <a:r>
              <a:rPr lang="en-US" altLang="ja-JP" dirty="0"/>
              <a:t>CD</a:t>
            </a:r>
            <a:r>
              <a:rPr lang="ja-JP" altLang="en-US" dirty="0"/>
              <a:t>実行で</a:t>
            </a:r>
            <a:r>
              <a:rPr lang="ja-JP" altLang="en-US" dirty="0" smtClean="0"/>
              <a:t>、</a:t>
            </a:r>
            <a:r>
              <a:rPr lang="en-US" altLang="ja-JP" dirty="0" smtClean="0"/>
              <a:t>Production</a:t>
            </a:r>
            <a:r>
              <a:rPr lang="ja-JP" altLang="en-US" dirty="0" smtClean="0"/>
              <a:t>環境</a:t>
            </a:r>
            <a:r>
              <a:rPr lang="ja-JP" altLang="en-US" dirty="0"/>
              <a:t>へ</a:t>
            </a:r>
            <a:r>
              <a:rPr lang="en-US" altLang="ja-JP" dirty="0"/>
              <a:t>Deploy</a:t>
            </a:r>
            <a:r>
              <a:rPr lang="ja-JP" altLang="en-US" dirty="0"/>
              <a:t>を実行します。</a:t>
            </a:r>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(19/24)</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847528" y="4581128"/>
            <a:ext cx="2448272" cy="651058"/>
          </a:xfrm>
          <a:prstGeom prst="wedgeRoundRectCallout">
            <a:avLst>
              <a:gd name="adj1" fmla="val -36838"/>
              <a:gd name="adj2" fmla="val 11824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p>
        </p:txBody>
      </p:sp>
      <p:pic>
        <p:nvPicPr>
          <p:cNvPr id="4" name="図 3"/>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3" name="角丸四角形 12"/>
          <p:cNvSpPr/>
          <p:nvPr/>
        </p:nvSpPr>
        <p:spPr bwMode="auto">
          <a:xfrm>
            <a:off x="9348835" y="1269832"/>
            <a:ext cx="974126" cy="288032"/>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583688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a:t>
            </a:r>
            <a:r>
              <a:rPr lang="ja-JP" altLang="en-US" dirty="0"/>
              <a:t>の</a:t>
            </a:r>
            <a:r>
              <a:rPr lang="en-US" altLang="ja-JP" dirty="0"/>
              <a:t>CD</a:t>
            </a:r>
            <a:r>
              <a:rPr lang="ja-JP" altLang="en-US" dirty="0"/>
              <a:t>実行</a:t>
            </a:r>
            <a:endParaRPr lang="en-US" altLang="ja-JP" dirty="0"/>
          </a:p>
          <a:p>
            <a:pPr lvl="1"/>
            <a:r>
              <a:rPr lang="en-US" altLang="ja-JP" dirty="0"/>
              <a:t>Deploy</a:t>
            </a:r>
            <a:r>
              <a:rPr lang="ja-JP" altLang="en-US" dirty="0"/>
              <a:t>先の環境を選択して実行します。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(20/24)</a:t>
            </a:r>
            <a:endParaRPr kumimoji="1" lang="ja-JP" altLang="en-US" dirty="0"/>
          </a:p>
        </p:txBody>
      </p:sp>
      <p:grpSp>
        <p:nvGrpSpPr>
          <p:cNvPr id="8" name="グループ化 7"/>
          <p:cNvGrpSpPr>
            <a:grpSpLocks noChangeAspect="1"/>
          </p:cNvGrpSpPr>
          <p:nvPr/>
        </p:nvGrpSpPr>
        <p:grpSpPr>
          <a:xfrm>
            <a:off x="576000" y="1548000"/>
            <a:ext cx="5868000" cy="2983728"/>
            <a:chOff x="1047580" y="1576885"/>
            <a:chExt cx="9486866" cy="4823830"/>
          </a:xfrm>
        </p:grpSpPr>
        <p:pic>
          <p:nvPicPr>
            <p:cNvPr id="11" name="図 10"/>
            <p:cNvPicPr>
              <a:picLocks noChangeAspect="1"/>
            </p:cNvPicPr>
            <p:nvPr/>
          </p:nvPicPr>
          <p:blipFill>
            <a:blip r:embed="rId2"/>
            <a:stretch>
              <a:fillRect/>
            </a:stretch>
          </p:blipFill>
          <p:spPr>
            <a:xfrm>
              <a:off x="1047580" y="1576885"/>
              <a:ext cx="9486866" cy="4823830"/>
            </a:xfrm>
            <a:prstGeom prst="rect">
              <a:avLst/>
            </a:prstGeom>
          </p:spPr>
        </p:pic>
        <p:sp>
          <p:nvSpPr>
            <p:cNvPr id="12" name="フリーフォーム 11"/>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4" name="直線矢印コネクタ 13"/>
          <p:cNvCxnSpPr>
            <a:stCxn id="17" idx="3"/>
          </p:cNvCxnSpPr>
          <p:nvPr/>
        </p:nvCxnSpPr>
        <p:spPr bwMode="auto">
          <a:xfrm flipV="1">
            <a:off x="1440000" y="2711170"/>
            <a:ext cx="5808128" cy="158786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 name="角丸四角形 16"/>
          <p:cNvSpPr/>
          <p:nvPr/>
        </p:nvSpPr>
        <p:spPr bwMode="auto">
          <a:xfrm>
            <a:off x="1188000" y="4173034"/>
            <a:ext cx="252000" cy="252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図 17"/>
          <p:cNvPicPr>
            <a:picLocks noChangeAspect="1"/>
          </p:cNvPicPr>
          <p:nvPr/>
        </p:nvPicPr>
        <p:blipFill>
          <a:blip r:embed="rId3"/>
          <a:stretch>
            <a:fillRect/>
          </a:stretch>
        </p:blipFill>
        <p:spPr>
          <a:xfrm>
            <a:off x="7248128" y="1574541"/>
            <a:ext cx="4320000" cy="3445200"/>
          </a:xfrm>
          <a:prstGeom prst="rect">
            <a:avLst/>
          </a:prstGeom>
          <a:ln>
            <a:solidFill>
              <a:schemeClr val="tx1"/>
            </a:solidFill>
          </a:ln>
        </p:spPr>
      </p:pic>
      <p:sp>
        <p:nvSpPr>
          <p:cNvPr id="21" name="角丸四角形 20"/>
          <p:cNvSpPr/>
          <p:nvPr/>
        </p:nvSpPr>
        <p:spPr bwMode="auto">
          <a:xfrm>
            <a:off x="8604000" y="2484000"/>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7344000" y="4786006"/>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吹き出し 22"/>
          <p:cNvSpPr/>
          <p:nvPr/>
        </p:nvSpPr>
        <p:spPr bwMode="auto">
          <a:xfrm>
            <a:off x="8684124" y="2891986"/>
            <a:ext cx="1876371" cy="355037"/>
          </a:xfrm>
          <a:prstGeom prst="wedgeRoundRectCallout">
            <a:avLst>
              <a:gd name="adj1" fmla="val -39655"/>
              <a:gd name="adj2" fmla="val -8602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latin typeface="+mn-ea"/>
              </a:rPr>
              <a:t>production</a:t>
            </a:r>
            <a:r>
              <a:rPr lang="ja-JP" altLang="en-US" sz="1100" b="1" dirty="0" smtClean="0">
                <a:latin typeface="+mn-ea"/>
              </a:rPr>
              <a:t>を選択しま</a:t>
            </a:r>
            <a:r>
              <a:rPr lang="ja-JP" altLang="en-US" sz="1100" b="1" dirty="0">
                <a:latin typeface="+mn-ea"/>
              </a:rPr>
              <a:t>す</a:t>
            </a:r>
            <a:endParaRPr kumimoji="1" lang="ja-JP" altLang="en-US" sz="1100" b="1" dirty="0" smtClean="0">
              <a:latin typeface="+mn-ea"/>
            </a:endParaRPr>
          </a:p>
        </p:txBody>
      </p:sp>
      <p:sp>
        <p:nvSpPr>
          <p:cNvPr id="24" name="角丸四角形吹き出し 23"/>
          <p:cNvSpPr/>
          <p:nvPr/>
        </p:nvSpPr>
        <p:spPr bwMode="auto">
          <a:xfrm>
            <a:off x="8184232" y="4722072"/>
            <a:ext cx="2610962" cy="355037"/>
          </a:xfrm>
          <a:prstGeom prst="wedgeRoundRectCallout">
            <a:avLst>
              <a:gd name="adj1" fmla="val -60297"/>
              <a:gd name="adj2" fmla="val 724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9" name="二等辺三角形 18"/>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4660916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911423" y="1612292"/>
            <a:ext cx="9379099" cy="4769035"/>
          </a:xfrm>
          <a:prstGeom prst="rect">
            <a:avLst/>
          </a:prstGeom>
        </p:spPr>
      </p:pic>
      <p:sp>
        <p:nvSpPr>
          <p:cNvPr id="28" name="フリーフォーム 27"/>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smtClean="0"/>
              <a:t>CD</a:t>
            </a:r>
            <a:r>
              <a:rPr lang="ja-JP" altLang="en-US" dirty="0" smtClean="0"/>
              <a:t>の実行結果は、</a:t>
            </a:r>
            <a:r>
              <a:rPr lang="en-US" altLang="ja-JP" dirty="0" err="1" smtClean="0"/>
              <a:t>Exastro</a:t>
            </a:r>
            <a:r>
              <a:rPr lang="en-US" altLang="ja-JP" dirty="0" smtClean="0"/>
              <a:t> IT-Automation</a:t>
            </a:r>
            <a:r>
              <a:rPr lang="ja-JP" altLang="en-US" dirty="0" err="1" smtClean="0"/>
              <a:t>、</a:t>
            </a:r>
            <a:r>
              <a:rPr lang="en-US" altLang="ja-JP" dirty="0" err="1" smtClean="0"/>
              <a:t>ArgoCD</a:t>
            </a:r>
            <a:r>
              <a:rPr lang="ja-JP" altLang="en-US" dirty="0" smtClean="0"/>
              <a:t>より確認できます。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(21/24)</a:t>
            </a:r>
            <a:endParaRPr kumimoji="1" lang="ja-JP" altLang="en-US" dirty="0"/>
          </a:p>
        </p:txBody>
      </p:sp>
      <p:sp>
        <p:nvSpPr>
          <p:cNvPr id="30" name="角丸四角形吹き出し 29"/>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6"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31" name="角丸四角形 30"/>
          <p:cNvSpPr/>
          <p:nvPr/>
        </p:nvSpPr>
        <p:spPr bwMode="auto">
          <a:xfrm>
            <a:off x="9412637" y="1566062"/>
            <a:ext cx="814260" cy="238928"/>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 31"/>
          <p:cNvSpPr/>
          <p:nvPr/>
        </p:nvSpPr>
        <p:spPr bwMode="auto">
          <a:xfrm>
            <a:off x="11116709" y="515537"/>
            <a:ext cx="971611" cy="1358465"/>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4464499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a:t>(</a:t>
            </a:r>
            <a:r>
              <a:rPr lang="en-US" altLang="ja-JP" dirty="0" smtClean="0"/>
              <a:t>Production</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(22/24)</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4" name="図 23"/>
          <p:cNvPicPr>
            <a:picLocks noChangeAspect="1"/>
          </p:cNvPicPr>
          <p:nvPr/>
        </p:nvPicPr>
        <p:blipFill>
          <a:blip r:embed="rId6"/>
          <a:stretch>
            <a:fillRect/>
          </a:stretch>
        </p:blipFill>
        <p:spPr>
          <a:xfrm>
            <a:off x="5926333" y="2043239"/>
            <a:ext cx="3426249" cy="743776"/>
          </a:xfrm>
          <a:prstGeom prst="rect">
            <a:avLst/>
          </a:prstGeom>
        </p:spPr>
      </p:pic>
    </p:spTree>
    <p:extLst>
      <p:ext uri="{BB962C8B-B14F-4D97-AF65-F5344CB8AC3E}">
        <p14:creationId xmlns:p14="http://schemas.microsoft.com/office/powerpoint/2010/main" val="26009483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smtClean="0"/>
              <a:t>(Production</a:t>
            </a:r>
            <a:r>
              <a:rPr lang="ja-JP" altLang="en-US" dirty="0" smtClean="0"/>
              <a:t>環境</a:t>
            </a:r>
            <a:r>
              <a:rPr lang="en-US" altLang="ja-JP" dirty="0"/>
              <a:t>)</a:t>
            </a:r>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(23/24)</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2684537"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3404462" y="3442378"/>
            <a:ext cx="1496876" cy="351754"/>
          </a:xfrm>
          <a:prstGeom prst="wedgeRoundRectCallout">
            <a:avLst>
              <a:gd name="adj1" fmla="val -41808"/>
              <a:gd name="adj2" fmla="val 11223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rgbClr val="FF0000"/>
                </a:solidFill>
                <a:latin typeface="+mn-ea"/>
              </a:rPr>
              <a:t>production</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endCxn id="15" idx="1"/>
          </p:cNvCxnSpPr>
          <p:nvPr/>
        </p:nvCxnSpPr>
        <p:spPr bwMode="auto">
          <a:xfrm flipV="1">
            <a:off x="4076279" y="4465849"/>
            <a:ext cx="2840262" cy="115279"/>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40933" y="1583420"/>
            <a:ext cx="3493311" cy="1518036"/>
          </a:xfrm>
          <a:prstGeom prst="rect">
            <a:avLst/>
          </a:prstGeom>
        </p:spPr>
      </p:pic>
    </p:spTree>
    <p:extLst>
      <p:ext uri="{BB962C8B-B14F-4D97-AF65-F5344CB8AC3E}">
        <p14:creationId xmlns:p14="http://schemas.microsoft.com/office/powerpoint/2010/main" val="2251911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271464" y="1844824"/>
            <a:ext cx="5382473" cy="4310245"/>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(24/24)</a:t>
            </a:r>
            <a:endParaRPr kumimoji="1" lang="ja-JP" altLang="en-US" dirty="0"/>
          </a:p>
        </p:txBody>
      </p:sp>
      <p:sp>
        <p:nvSpPr>
          <p:cNvPr id="3" name="コンテンツ プレースホルダー 2"/>
          <p:cNvSpPr>
            <a:spLocks noGrp="1"/>
          </p:cNvSpPr>
          <p:nvPr>
            <p:ph sz="quarter" idx="10"/>
          </p:nvPr>
        </p:nvSpPr>
        <p:spPr/>
        <p:txBody>
          <a:bodyPr/>
          <a:lstStyle/>
          <a:p>
            <a:r>
              <a:rPr lang="en-US" altLang="ja-JP" dirty="0" smtClean="0"/>
              <a:t>Production</a:t>
            </a:r>
            <a:r>
              <a:rPr kumimoji="1" lang="ja-JP" altLang="en-US" dirty="0" smtClean="0"/>
              <a:t>環境のサンプルアプリケーション確認</a:t>
            </a:r>
            <a:endParaRPr kumimoji="1" lang="en-US" altLang="ja-JP" dirty="0" smtClean="0"/>
          </a:p>
          <a:p>
            <a:pPr lvl="1"/>
            <a:r>
              <a:rPr lang="ja-JP" altLang="en-US" dirty="0" smtClean="0"/>
              <a:t>次の</a:t>
            </a:r>
            <a:r>
              <a:rPr lang="en-US" altLang="ja-JP" dirty="0" smtClean="0"/>
              <a:t>URL</a:t>
            </a:r>
            <a:r>
              <a:rPr lang="ja-JP" altLang="en-US" dirty="0" smtClean="0"/>
              <a:t>でデプロイしたサンプルアプリケーションを表示します</a:t>
            </a:r>
            <a:endParaRPr lang="en-US" altLang="ja-JP" dirty="0"/>
          </a:p>
          <a:p>
            <a:pPr marL="180000" lvl="1" indent="0">
              <a:buNone/>
            </a:pPr>
            <a:r>
              <a:rPr lang="en-US" altLang="ja-JP" dirty="0" smtClean="0"/>
              <a:t>	http</a:t>
            </a:r>
            <a:r>
              <a:rPr lang="en-US" altLang="ja-JP" dirty="0"/>
              <a:t>://[Kubernetes master</a:t>
            </a:r>
            <a:r>
              <a:rPr lang="ja-JP" altLang="en-US" dirty="0"/>
              <a:t>ノードの</a:t>
            </a:r>
            <a:r>
              <a:rPr lang="en-US" altLang="ja-JP" dirty="0"/>
              <a:t>IP</a:t>
            </a:r>
            <a:r>
              <a:rPr lang="ja-JP" altLang="en-US" dirty="0"/>
              <a:t>アドレスまたはホスト名</a:t>
            </a:r>
            <a:r>
              <a:rPr lang="en-US" altLang="ja-JP" dirty="0" smtClean="0"/>
              <a:t>]:</a:t>
            </a:r>
            <a:r>
              <a:rPr lang="en-US" altLang="ja-JP" dirty="0" smtClean="0">
                <a:solidFill>
                  <a:srgbClr val="FF0000"/>
                </a:solidFill>
              </a:rPr>
              <a:t>31003</a:t>
            </a:r>
            <a:r>
              <a:rPr lang="en-US" altLang="ja-JP" dirty="0" smtClean="0"/>
              <a:t>/front-end.html</a:t>
            </a:r>
            <a:endParaRPr lang="en-US" altLang="ja-JP" dirty="0"/>
          </a:p>
        </p:txBody>
      </p:sp>
      <p:sp>
        <p:nvSpPr>
          <p:cNvPr id="8" name="角丸四角形吹き出し 7"/>
          <p:cNvSpPr/>
          <p:nvPr/>
        </p:nvSpPr>
        <p:spPr bwMode="auto">
          <a:xfrm>
            <a:off x="6744072" y="1916832"/>
            <a:ext cx="4176464" cy="746943"/>
          </a:xfrm>
          <a:prstGeom prst="wedgeRoundRectCallout">
            <a:avLst>
              <a:gd name="adj1" fmla="val -58632"/>
              <a:gd name="adj2" fmla="val 300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環境</a:t>
            </a:r>
            <a:r>
              <a:rPr lang="ja-JP" altLang="en-US" sz="1100" b="1" dirty="0">
                <a:latin typeface="+mn-ea"/>
              </a:rPr>
              <a:t>と同様に画面が表示されることを確認します</a:t>
            </a:r>
          </a:p>
        </p:txBody>
      </p:sp>
      <p:sp>
        <p:nvSpPr>
          <p:cNvPr id="9" name="テキスト ボックス 8"/>
          <p:cNvSpPr txBox="1"/>
          <p:nvPr/>
        </p:nvSpPr>
        <p:spPr>
          <a:xfrm>
            <a:off x="2576447" y="4573860"/>
            <a:ext cx="7039106" cy="1569660"/>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1</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ワークフローはここで完了です</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続いて実際にアプリケーションコードを修正し</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されるまでの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2</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ワークフロー手順を実行してみましょう！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0" name="二等辺三角形 9"/>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28994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2.</a:t>
            </a:r>
            <a:r>
              <a:rPr kumimoji="1" lang="ja-JP" altLang="en-US" dirty="0" smtClean="0"/>
              <a:t> </a:t>
            </a:r>
            <a:r>
              <a:rPr lang="ja-JP" altLang="en-US" dirty="0"/>
              <a:t>インストール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en-US" altLang="ja-JP" dirty="0" smtClean="0"/>
              <a:t>EPOCH</a:t>
            </a:r>
            <a:r>
              <a:rPr kumimoji="1" lang="ja-JP" altLang="en-US" dirty="0" smtClean="0"/>
              <a:t>をインストールして、</a:t>
            </a:r>
            <a:r>
              <a:rPr kumimoji="1" lang="en-US" altLang="ja-JP" dirty="0" smtClean="0"/>
              <a:t>CI/CD</a:t>
            </a:r>
            <a:r>
              <a:rPr kumimoji="1" lang="ja-JP" altLang="en-US" dirty="0" smtClean="0"/>
              <a:t>の環境を準備をしましょう。</a:t>
            </a:r>
            <a:endParaRPr kumimoji="1" lang="ja-JP" altLang="en-US" dirty="0"/>
          </a:p>
        </p:txBody>
      </p:sp>
    </p:spTree>
    <p:extLst>
      <p:ext uri="{BB962C8B-B14F-4D97-AF65-F5344CB8AC3E}">
        <p14:creationId xmlns:p14="http://schemas.microsoft.com/office/powerpoint/2010/main" val="33661587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b="1" dirty="0"/>
              <a:t>2</a:t>
            </a:r>
            <a:r>
              <a:rPr lang="ja-JP" altLang="en-US" b="1" dirty="0"/>
              <a:t>回目の</a:t>
            </a:r>
            <a:r>
              <a:rPr lang="en-US" altLang="ja-JP" b="1" dirty="0"/>
              <a:t>CI/CD</a:t>
            </a:r>
            <a:r>
              <a:rPr lang="ja-JP" altLang="en-US" b="1" dirty="0"/>
              <a:t>ワークフロー手順</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1526558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Staging</a:t>
            </a:r>
            <a:r>
              <a:rPr lang="ja-JP" altLang="en-US" dirty="0" smtClean="0"/>
              <a:t>環境</a:t>
            </a:r>
            <a:r>
              <a:rPr lang="ja-JP" altLang="en-US" dirty="0"/>
              <a:t>への</a:t>
            </a:r>
            <a:r>
              <a:rPr lang="en-US" altLang="ja-JP" dirty="0"/>
              <a:t>Deploy</a:t>
            </a:r>
            <a:endParaRPr lang="ja-JP" altLang="en-US" dirty="0" smtClean="0"/>
          </a:p>
          <a:p>
            <a:pPr marL="180000" lvl="1" indent="0">
              <a:buNone/>
            </a:pPr>
            <a:r>
              <a:rPr lang="en-US" altLang="ja-JP" dirty="0"/>
              <a:t>2</a:t>
            </a:r>
            <a:r>
              <a:rPr lang="ja-JP" altLang="en-US" dirty="0" smtClean="0"/>
              <a:t>回目の</a:t>
            </a:r>
            <a:r>
              <a:rPr lang="en-US" altLang="ja-JP" dirty="0" smtClean="0"/>
              <a:t>CI/CD</a:t>
            </a:r>
            <a:r>
              <a:rPr lang="ja-JP" altLang="en-US" dirty="0" smtClean="0"/>
              <a:t>ワークフロー手順として、アプリケーションコードを修正して</a:t>
            </a:r>
            <a:r>
              <a:rPr lang="en-US" altLang="ja-JP" dirty="0" smtClean="0"/>
              <a:t>Commit</a:t>
            </a:r>
            <a:r>
              <a:rPr lang="ja-JP" altLang="en-US" dirty="0" smtClean="0"/>
              <a:t>＆</a:t>
            </a:r>
            <a:r>
              <a:rPr lang="en-US" altLang="ja-JP" dirty="0" smtClean="0"/>
              <a:t>Push</a:t>
            </a:r>
            <a:r>
              <a:rPr lang="ja-JP" altLang="en-US" dirty="0" smtClean="0"/>
              <a:t>から</a:t>
            </a:r>
            <a:r>
              <a:rPr lang="en-US" altLang="ja-JP" dirty="0" smtClean="0"/>
              <a:t>Staging</a:t>
            </a:r>
            <a:r>
              <a:rPr lang="ja-JP" altLang="en-US" dirty="0" smtClean="0"/>
              <a:t>環境への</a:t>
            </a:r>
            <a:r>
              <a:rPr lang="en-US" altLang="ja-JP" dirty="0" smtClean="0"/>
              <a:t>Deploy</a:t>
            </a:r>
            <a:r>
              <a:rPr lang="ja-JP" altLang="en-US" dirty="0" err="1" smtClean="0"/>
              <a:t>、</a:t>
            </a:r>
            <a:r>
              <a:rPr lang="en-US" altLang="ja-JP" dirty="0" smtClean="0"/>
              <a:t>CD</a:t>
            </a:r>
            <a:r>
              <a:rPr lang="ja-JP" altLang="en-US" dirty="0" smtClean="0"/>
              <a:t>結果確認までの手順を説明します。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(1/21)</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5" name="直方体 64"/>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589914" y="4929987"/>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84" name="テキスト ボックス 83"/>
          <p:cNvSpPr txBox="1"/>
          <p:nvPr/>
        </p:nvSpPr>
        <p:spPr>
          <a:xfrm>
            <a:off x="9708933" y="2736275"/>
            <a:ext cx="1800200" cy="338554"/>
          </a:xfrm>
          <a:prstGeom prst="rect">
            <a:avLst/>
          </a:prstGeom>
          <a:noFill/>
          <a:ln>
            <a:noFill/>
          </a:ln>
        </p:spPr>
        <p:txBody>
          <a:bodyPr wrap="square" rtlCol="0">
            <a:spAutoFit/>
          </a:bodyPr>
          <a:lstStyle/>
          <a:p>
            <a:r>
              <a:rPr kumimoji="1" lang="en-US" altLang="ja-JP" sz="1600" b="1" dirty="0" smtClean="0">
                <a:solidFill>
                  <a:schemeClr val="bg1">
                    <a:lumMod val="50000"/>
                  </a:schemeClr>
                </a:solidFill>
                <a:effectLst>
                  <a:glow rad="127000">
                    <a:schemeClr val="bg1"/>
                  </a:glow>
                </a:effectLst>
              </a:rPr>
              <a:t>Production</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Production</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89" name="正方形/長方形 88"/>
          <p:cNvSpPr/>
          <p:nvPr/>
        </p:nvSpPr>
        <p:spPr bwMode="auto">
          <a:xfrm>
            <a:off x="4969517"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589914" y="3998299"/>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6" name="直方体 45"/>
          <p:cNvSpPr/>
          <p:nvPr/>
        </p:nvSpPr>
        <p:spPr bwMode="auto">
          <a:xfrm>
            <a:off x="9589914" y="3066611"/>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pic>
        <p:nvPicPr>
          <p:cNvPr id="47"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48" name="図 47"/>
          <p:cNvPicPr>
            <a:picLocks noChangeAspect="1"/>
          </p:cNvPicPr>
          <p:nvPr/>
        </p:nvPicPr>
        <p:blipFill>
          <a:blip r:embed="rId5"/>
          <a:stretch>
            <a:fillRect/>
          </a:stretch>
        </p:blipFill>
        <p:spPr>
          <a:xfrm>
            <a:off x="7738656" y="5113640"/>
            <a:ext cx="464052" cy="491965"/>
          </a:xfrm>
          <a:prstGeom prst="rect">
            <a:avLst/>
          </a:prstGeom>
        </p:spPr>
      </p:pic>
      <p:pic>
        <p:nvPicPr>
          <p:cNvPr id="49"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grayscl/>
          </a:blip>
          <a:stretch>
            <a:fillRect/>
          </a:stretch>
        </p:blipFill>
        <p:spPr>
          <a:xfrm>
            <a:off x="10048222" y="5105902"/>
            <a:ext cx="464052" cy="491965"/>
          </a:xfrm>
          <a:prstGeom prst="rect">
            <a:avLst/>
          </a:prstGeom>
        </p:spPr>
      </p:pic>
      <p:pic>
        <p:nvPicPr>
          <p:cNvPr id="55" name="図 54"/>
          <p:cNvPicPr>
            <a:picLocks noChangeAspect="1"/>
          </p:cNvPicPr>
          <p:nvPr/>
        </p:nvPicPr>
        <p:blipFill>
          <a:blip r:embed="rId5">
            <a:grayscl/>
          </a:blip>
          <a:stretch>
            <a:fillRect/>
          </a:stretch>
        </p:blipFill>
        <p:spPr>
          <a:xfrm>
            <a:off x="10057653" y="4173768"/>
            <a:ext cx="464052" cy="491965"/>
          </a:xfrm>
          <a:prstGeom prst="rect">
            <a:avLst/>
          </a:prstGeom>
        </p:spPr>
      </p:pic>
      <p:pic>
        <p:nvPicPr>
          <p:cNvPr id="60" name="図 59"/>
          <p:cNvPicPr>
            <a:picLocks noChangeAspect="1"/>
          </p:cNvPicPr>
          <p:nvPr/>
        </p:nvPicPr>
        <p:blipFill>
          <a:blip r:embed="rId5">
            <a:grayscl/>
          </a:blip>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a:ln>
            <a:noFill/>
          </a:ln>
        </p:spPr>
        <p:txBody>
          <a:bodyPr wrap="square" rtlCol="0">
            <a:spAutoFit/>
          </a:bodyPr>
          <a:lstStyle/>
          <a:p>
            <a:r>
              <a:rPr kumimoji="1" lang="en-US" altLang="ja-JP" sz="1050" b="1" dirty="0" smtClean="0">
                <a:solidFill>
                  <a:schemeClr val="bg1">
                    <a:lumMod val="50000"/>
                  </a:schemeClr>
                </a:solidFill>
                <a:effectLst>
                  <a:glow rad="127000">
                    <a:schemeClr val="bg1"/>
                  </a:glow>
                </a:effectLst>
              </a:rPr>
              <a:t>※Production</a:t>
            </a:r>
            <a:r>
              <a:rPr kumimoji="1" lang="ja-JP" altLang="en-US" sz="1050" b="1" dirty="0" smtClean="0">
                <a:solidFill>
                  <a:schemeClr val="bg1">
                    <a:lumMod val="50000"/>
                  </a:schemeClr>
                </a:solidFill>
                <a:effectLst>
                  <a:glow rad="127000">
                    <a:schemeClr val="bg1"/>
                  </a:glow>
                </a:effectLst>
              </a:rPr>
              <a:t>環境は</a:t>
            </a:r>
            <a:endParaRPr kumimoji="1" lang="en-US" altLang="ja-JP" sz="1050" b="1" dirty="0" smtClean="0">
              <a:solidFill>
                <a:schemeClr val="bg1">
                  <a:lumMod val="50000"/>
                </a:schemeClr>
              </a:solidFill>
              <a:effectLst>
                <a:glow rad="127000">
                  <a:schemeClr val="bg1"/>
                </a:glow>
              </a:effectLst>
            </a:endParaRPr>
          </a:p>
          <a:p>
            <a:r>
              <a:rPr kumimoji="1" lang="en-US" altLang="ja-JP" sz="1050" b="1" dirty="0" smtClean="0">
                <a:solidFill>
                  <a:schemeClr val="bg1">
                    <a:lumMod val="50000"/>
                  </a:schemeClr>
                </a:solidFill>
                <a:effectLst>
                  <a:glow rad="127000">
                    <a:schemeClr val="bg1"/>
                  </a:glow>
                </a:effectLst>
              </a:rPr>
              <a:t>API Pod</a:t>
            </a:r>
            <a:r>
              <a:rPr kumimoji="1" lang="ja-JP" altLang="en-US" sz="1050" b="1" dirty="0" smtClean="0">
                <a:solidFill>
                  <a:schemeClr val="bg1">
                    <a:lumMod val="50000"/>
                  </a:schemeClr>
                </a:solidFill>
                <a:effectLst>
                  <a:glow rad="127000">
                    <a:schemeClr val="bg1"/>
                  </a:glow>
                </a:effectLst>
              </a:rPr>
              <a:t>が</a:t>
            </a:r>
            <a:r>
              <a:rPr kumimoji="1" lang="en-US" altLang="ja-JP" sz="1050" b="1" dirty="0" smtClean="0">
                <a:solidFill>
                  <a:schemeClr val="bg1">
                    <a:lumMod val="50000"/>
                  </a:schemeClr>
                </a:solidFill>
                <a:effectLst>
                  <a:glow rad="127000">
                    <a:schemeClr val="bg1"/>
                  </a:glow>
                </a:effectLst>
              </a:rPr>
              <a:t>3</a:t>
            </a:r>
            <a:r>
              <a:rPr kumimoji="1" lang="ja-JP" altLang="en-US" sz="1050" b="1" dirty="0" smtClean="0">
                <a:solidFill>
                  <a:schemeClr val="bg1">
                    <a:lumMod val="50000"/>
                  </a:schemeClr>
                </a:solidFill>
                <a:effectLst>
                  <a:glow rad="127000">
                    <a:schemeClr val="bg1"/>
                  </a:glow>
                </a:effectLst>
              </a:rPr>
              <a:t>つ作られます</a:t>
            </a:r>
            <a:endParaRPr kumimoji="1" lang="en-US" altLang="ja-JP" sz="1600" b="1" dirty="0" smtClean="0">
              <a:solidFill>
                <a:schemeClr val="bg1">
                  <a:lumMod val="50000"/>
                </a:schemeClr>
              </a:solidFill>
              <a:effectLst>
                <a:glow rad="127000">
                  <a:schemeClr val="bg1"/>
                </a:glow>
              </a:effectLst>
            </a:endParaRPr>
          </a:p>
        </p:txBody>
      </p:sp>
    </p:spTree>
    <p:extLst>
      <p:ext uri="{BB962C8B-B14F-4D97-AF65-F5344CB8AC3E}">
        <p14:creationId xmlns:p14="http://schemas.microsoft.com/office/powerpoint/2010/main" val="3731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640"/>
            <a:ext cx="11713301" cy="5616696"/>
          </a:xfrm>
        </p:spPr>
        <p:txBody>
          <a:bodyPr>
            <a:normAutofit/>
          </a:bodyPr>
          <a:lstStyle/>
          <a:p>
            <a:r>
              <a:rPr lang="ja-JP" altLang="en-US" dirty="0" smtClean="0"/>
              <a:t>アプリケーションコードの修正</a:t>
            </a:r>
            <a:endParaRPr lang="en-US" altLang="ja-JP" dirty="0" smtClean="0"/>
          </a:p>
          <a:p>
            <a:pPr marL="180000" lvl="1" indent="0">
              <a:buNone/>
            </a:pPr>
            <a:r>
              <a:rPr lang="ja-JP" altLang="en-US" dirty="0" smtClean="0"/>
              <a:t>アプリケーションコードを修正して、</a:t>
            </a:r>
            <a:r>
              <a:rPr lang="en-US" altLang="ja-JP" dirty="0" smtClean="0"/>
              <a:t>2</a:t>
            </a:r>
            <a:r>
              <a:rPr lang="ja-JP" altLang="en-US" dirty="0" smtClean="0"/>
              <a:t>回目の</a:t>
            </a:r>
            <a:r>
              <a:rPr lang="en-US" altLang="ja-JP" dirty="0" smtClean="0"/>
              <a:t>CI/CD</a:t>
            </a:r>
            <a:r>
              <a:rPr lang="ja-JP" altLang="en-US" dirty="0" smtClean="0"/>
              <a:t>を実行していきます。</a:t>
            </a:r>
          </a:p>
          <a:p>
            <a:pPr marL="180000" lvl="1" indent="0">
              <a:buNone/>
            </a:pPr>
            <a:r>
              <a:rPr lang="ja-JP" altLang="en-US" dirty="0" smtClean="0"/>
              <a:t>チュートリアルでは、画面に通貨（ユーロ）の表示追加を行います。</a:t>
            </a:r>
            <a:endParaRPr lang="en-US" altLang="ja-JP" dirty="0" smtClean="0"/>
          </a:p>
          <a:p>
            <a:pPr marL="180000" lvl="1" indent="0">
              <a:buNone/>
            </a:pPr>
            <a:endParaRPr lang="en-US" altLang="ja-JP" dirty="0"/>
          </a:p>
          <a:p>
            <a:pPr marL="180000" lvl="1" indent="0">
              <a:buNone/>
            </a:pPr>
            <a:r>
              <a:rPr lang="en-US" altLang="ja-JP" dirty="0" smtClean="0"/>
              <a:t>PC</a:t>
            </a:r>
            <a:r>
              <a:rPr lang="ja-JP" altLang="en-US" dirty="0" smtClean="0"/>
              <a:t>環境に</a:t>
            </a:r>
            <a:r>
              <a:rPr lang="en-US" altLang="ja-JP" dirty="0" smtClean="0"/>
              <a:t>clone</a:t>
            </a:r>
            <a:r>
              <a:rPr lang="ja-JP" altLang="en-US" dirty="0" smtClean="0"/>
              <a:t>したアプリケーションコード用リポジトリの、以下のファイルをコードエディタで修正します。</a:t>
            </a:r>
            <a:endParaRPr lang="en-US" altLang="ja-JP" dirty="0" smtClean="0"/>
          </a:p>
          <a:p>
            <a:pPr lvl="1"/>
            <a:endParaRPr lang="en-US" altLang="ja-JP" dirty="0" smtClean="0"/>
          </a:p>
          <a:p>
            <a:pPr lvl="1"/>
            <a:r>
              <a:rPr lang="ja-JP" altLang="en-US" dirty="0" smtClean="0"/>
              <a:t>修正対象①：</a:t>
            </a:r>
            <a:r>
              <a:rPr lang="en-US" altLang="ja-JP" dirty="0" err="1" smtClean="0"/>
              <a:t>api</a:t>
            </a:r>
            <a:r>
              <a:rPr lang="en-US" altLang="ja-JP" dirty="0" smtClean="0"/>
              <a:t>-app/data/</a:t>
            </a:r>
            <a:r>
              <a:rPr lang="en-US" altLang="ja-JP" dirty="0" err="1" smtClean="0"/>
              <a:t>currency.json</a:t>
            </a:r>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smtClean="0"/>
          </a:p>
          <a:p>
            <a:pPr lvl="1"/>
            <a:r>
              <a:rPr lang="ja-JP" altLang="en-US" dirty="0"/>
              <a:t>修正対象②：</a:t>
            </a:r>
            <a:r>
              <a:rPr lang="en-US" altLang="ja-JP" dirty="0" err="1"/>
              <a:t>api</a:t>
            </a:r>
            <a:r>
              <a:rPr lang="en-US" altLang="ja-JP" dirty="0"/>
              <a:t>-app/data/</a:t>
            </a:r>
            <a:r>
              <a:rPr lang="en-US" altLang="ja-JP" dirty="0" err="1"/>
              <a:t>rate.json</a:t>
            </a:r>
            <a:endParaRPr lang="en-US" altLang="ja-JP" dirty="0"/>
          </a:p>
          <a:p>
            <a:pPr lvl="1"/>
            <a:endParaRPr lang="en-US" altLang="ja-JP" dirty="0" smtClean="0"/>
          </a:p>
          <a:p>
            <a:pPr marL="180000" lvl="1" indent="0">
              <a:buNone/>
            </a:pPr>
            <a:r>
              <a:rPr lang="ja-JP" altLang="en-US" dirty="0"/>
              <a:t>　</a:t>
            </a:r>
            <a:endParaRPr lang="en-US" altLang="ja-JP" dirty="0" smtClean="0"/>
          </a:p>
        </p:txBody>
      </p:sp>
      <p:sp>
        <p:nvSpPr>
          <p:cNvPr id="6" name="タイトル 5"/>
          <p:cNvSpPr>
            <a:spLocks noGrp="1"/>
          </p:cNvSpPr>
          <p:nvPr>
            <p:ph type="title"/>
          </p:nvPr>
        </p:nvSpPr>
        <p:spPr/>
        <p:txBody>
          <a:bodyPr>
            <a:normAutofit/>
          </a:bodyPr>
          <a:lstStyle/>
          <a:p>
            <a:r>
              <a:rPr lang="en-US" altLang="ja-JP" b="1" dirty="0"/>
              <a:t>4.6 2</a:t>
            </a:r>
            <a:r>
              <a:rPr lang="ja-JP" altLang="en-US" b="1" dirty="0"/>
              <a:t>回目の</a:t>
            </a:r>
            <a:r>
              <a:rPr lang="en-US" altLang="ja-JP" b="1" dirty="0"/>
              <a:t>CI/CD</a:t>
            </a:r>
            <a:r>
              <a:rPr lang="ja-JP" altLang="en-US" b="1" dirty="0"/>
              <a:t>ワークフロー手順</a:t>
            </a:r>
            <a:r>
              <a:rPr lang="en-US" altLang="ja-JP" b="1" dirty="0"/>
              <a:t>(2/21)</a:t>
            </a:r>
            <a:endParaRPr kumimoji="1" lang="ja-JP" altLang="en-US" dirty="0"/>
          </a:p>
        </p:txBody>
      </p:sp>
      <p:graphicFrame>
        <p:nvGraphicFramePr>
          <p:cNvPr id="8" name="表 7"/>
          <p:cNvGraphicFramePr>
            <a:graphicFrameLocks noGrp="1"/>
          </p:cNvGraphicFramePr>
          <p:nvPr>
            <p:extLst/>
          </p:nvPr>
        </p:nvGraphicFramePr>
        <p:xfrm>
          <a:off x="623392" y="3068960"/>
          <a:ext cx="11161240" cy="173736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6</a:t>
                      </a:r>
                    </a:p>
                    <a:p>
                      <a:pPr algn="r"/>
                      <a:r>
                        <a:rPr kumimoji="1" lang="en-US" altLang="ja-JP" sz="1200" dirty="0" smtClean="0">
                          <a:solidFill>
                            <a:schemeClr val="bg1"/>
                          </a:solidFill>
                          <a:latin typeface="Consolas" panose="020B0609020204030204" pitchFamily="49" charset="0"/>
                        </a:rPr>
                        <a:t>7</a:t>
                      </a:r>
                    </a:p>
                    <a:p>
                      <a:pPr algn="r"/>
                      <a:r>
                        <a:rPr kumimoji="1" lang="en-US" altLang="ja-JP" sz="1200" dirty="0" smtClean="0">
                          <a:solidFill>
                            <a:schemeClr val="bg1"/>
                          </a:solidFill>
                          <a:latin typeface="Consolas" panose="020B0609020204030204" pitchFamily="49" charset="0"/>
                        </a:rPr>
                        <a:t>8</a:t>
                      </a:r>
                    </a:p>
                    <a:p>
                      <a:pPr algn="r"/>
                      <a:r>
                        <a:rPr kumimoji="1" lang="en-US" altLang="ja-JP" sz="1200" dirty="0" smtClean="0">
                          <a:solidFill>
                            <a:schemeClr val="bg1"/>
                          </a:solidFill>
                          <a:latin typeface="Consolas" panose="020B0609020204030204" pitchFamily="49" charset="0"/>
                        </a:rPr>
                        <a:t>9</a:t>
                      </a:r>
                    </a:p>
                    <a:p>
                      <a:pPr algn="r"/>
                      <a:r>
                        <a:rPr kumimoji="1" lang="en-US" altLang="ja-JP" sz="1200" dirty="0" smtClean="0">
                          <a:solidFill>
                            <a:schemeClr val="bg1"/>
                          </a:solidFill>
                          <a:latin typeface="Consolas" panose="020B0609020204030204" pitchFamily="49" charset="0"/>
                        </a:rPr>
                        <a:t>10</a:t>
                      </a:r>
                    </a:p>
                    <a:p>
                      <a:pPr algn="r"/>
                      <a:r>
                        <a:rPr kumimoji="1" lang="en-US" altLang="ja-JP" sz="1200" dirty="0" smtClean="0">
                          <a:solidFill>
                            <a:schemeClr val="bg1"/>
                          </a:solidFill>
                          <a:latin typeface="Consolas" panose="020B0609020204030204" pitchFamily="49" charset="0"/>
                        </a:rPr>
                        <a:t>11</a:t>
                      </a:r>
                    </a:p>
                    <a:p>
                      <a:pPr algn="r"/>
                      <a:r>
                        <a:rPr kumimoji="1" lang="en-US" altLang="ja-JP" sz="1200" dirty="0" smtClean="0">
                          <a:solidFill>
                            <a:schemeClr val="bg1"/>
                          </a:solidFill>
                          <a:latin typeface="Consolas" panose="020B0609020204030204" pitchFamily="49" charset="0"/>
                        </a:rPr>
                        <a:t>12</a:t>
                      </a:r>
                    </a:p>
                    <a:p>
                      <a:pPr algn="r"/>
                      <a:r>
                        <a:rPr kumimoji="1" lang="en-US" altLang="ja-JP" sz="1200" dirty="0" smtClean="0">
                          <a:solidFill>
                            <a:schemeClr val="bg1"/>
                          </a:solidFill>
                          <a:latin typeface="Consolas" panose="020B0609020204030204" pitchFamily="49" charset="0"/>
                        </a:rPr>
                        <a:t>13</a:t>
                      </a:r>
                    </a:p>
                    <a:p>
                      <a:pPr algn="r"/>
                      <a:r>
                        <a:rPr kumimoji="1" lang="en-US" altLang="ja-JP" sz="1200" dirty="0" smtClean="0">
                          <a:solidFill>
                            <a:schemeClr val="bg1"/>
                          </a:solidFill>
                          <a:latin typeface="Consolas" panose="020B0609020204030204" pitchFamily="49" charset="0"/>
                        </a:rPr>
                        <a:t>14</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pl-PL" altLang="ja-JP" sz="1200" b="0" dirty="0" smtClean="0">
                          <a:solidFill>
                            <a:schemeClr val="bg1"/>
                          </a:solidFill>
                          <a:latin typeface="Consolas" panose="020B0609020204030204" pitchFamily="49" charset="0"/>
                        </a:rPr>
                        <a:t> "USD": {</a:t>
                      </a:r>
                    </a:p>
                    <a:p>
                      <a:pPr algn="l"/>
                      <a:r>
                        <a:rPr lang="pl-PL" altLang="ja-JP" sz="1200" b="0" dirty="0" smtClean="0">
                          <a:solidFill>
                            <a:schemeClr val="bg1"/>
                          </a:solidFill>
                          <a:latin typeface="Consolas" panose="020B0609020204030204" pitchFamily="49" charset="0"/>
                        </a:rPr>
                        <a:t>        "symbol"    :   "$",</a:t>
                      </a:r>
                    </a:p>
                    <a:p>
                      <a:pPr algn="l"/>
                      <a:r>
                        <a:rPr lang="pl-PL" altLang="ja-JP" sz="1200" b="0" dirty="0" smtClean="0">
                          <a:solidFill>
                            <a:schemeClr val="bg1"/>
                          </a:solidFill>
                          <a:latin typeface="Consolas" panose="020B0609020204030204" pitchFamily="49" charset="0"/>
                        </a:rPr>
                        <a:t>        "formatter" :   "{symbol} {price:,.2f} (Tax Included)"</a:t>
                      </a:r>
                    </a:p>
                    <a:p>
                      <a:pPr algn="l"/>
                      <a:r>
                        <a:rPr lang="pl-PL" altLang="ja-JP" sz="1200" b="1" dirty="0" smtClean="0">
                          <a:solidFill>
                            <a:srgbClr val="FFFF00"/>
                          </a:solidFill>
                          <a:latin typeface="Consolas" panose="020B0609020204030204" pitchFamily="49" charset="0"/>
                        </a:rPr>
                        <a:t>    },</a:t>
                      </a:r>
                    </a:p>
                    <a:p>
                      <a:pPr algn="l"/>
                      <a:r>
                        <a:rPr lang="pl-PL" altLang="ja-JP" sz="1200" b="1" dirty="0" smtClean="0">
                          <a:solidFill>
                            <a:srgbClr val="FFFF00"/>
                          </a:solidFill>
                          <a:latin typeface="Consolas" panose="020B0609020204030204" pitchFamily="49" charset="0"/>
                        </a:rPr>
                        <a:t>    "EUR": {</a:t>
                      </a:r>
                    </a:p>
                    <a:p>
                      <a:pPr algn="l"/>
                      <a:r>
                        <a:rPr lang="pl-PL" altLang="ja-JP" sz="1200" b="1" dirty="0" smtClean="0">
                          <a:solidFill>
                            <a:srgbClr val="FFFF00"/>
                          </a:solidFill>
                          <a:latin typeface="Consolas" panose="020B0609020204030204" pitchFamily="49" charset="0"/>
                        </a:rPr>
                        <a:t>        "symbol"    :   "€",</a:t>
                      </a:r>
                    </a:p>
                    <a:p>
                      <a:pPr algn="l"/>
                      <a:r>
                        <a:rPr lang="pl-PL" altLang="ja-JP" sz="1200" b="1" dirty="0" smtClean="0">
                          <a:solidFill>
                            <a:srgbClr val="FFFF00"/>
                          </a:solidFill>
                          <a:latin typeface="Consolas" panose="020B0609020204030204" pitchFamily="49" charset="0"/>
                        </a:rPr>
                        <a:t>        "formatter" :   "{symbol} {price:,.2f}"</a:t>
                      </a:r>
                    </a:p>
                    <a:p>
                      <a:pPr algn="l"/>
                      <a:r>
                        <a:rPr lang="pl-PL" altLang="ja-JP" sz="1200" b="0" dirty="0" smtClean="0">
                          <a:solidFill>
                            <a:schemeClr val="bg1"/>
                          </a:solidFill>
                          <a:latin typeface="Consolas" panose="020B0609020204030204" pitchFamily="49" charset="0"/>
                        </a:rPr>
                        <a:t>    }</a:t>
                      </a:r>
                    </a:p>
                    <a:p>
                      <a:pPr algn="l"/>
                      <a:r>
                        <a:rPr lang="pl-PL"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2" name="右中かっこ 1"/>
          <p:cNvSpPr/>
          <p:nvPr/>
        </p:nvSpPr>
        <p:spPr bwMode="auto">
          <a:xfrm>
            <a:off x="5268557" y="3683116"/>
            <a:ext cx="216024" cy="720080"/>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9" name="テキスト ボックス 8"/>
          <p:cNvSpPr txBox="1"/>
          <p:nvPr/>
        </p:nvSpPr>
        <p:spPr>
          <a:xfrm>
            <a:off x="5556589" y="3937640"/>
            <a:ext cx="1696298" cy="323165"/>
          </a:xfrm>
          <a:prstGeom prst="rect">
            <a:avLst/>
          </a:prstGeom>
          <a:noFill/>
        </p:spPr>
        <p:txBody>
          <a:bodyPr wrap="none" rtlCol="0">
            <a:spAutoFit/>
          </a:bodyPr>
          <a:lstStyle/>
          <a:p>
            <a:r>
              <a:rPr kumimoji="1" lang="en-US" altLang="ja-JP" sz="1500" b="1" dirty="0" smtClean="0">
                <a:solidFill>
                  <a:srgbClr val="FFFF00"/>
                </a:solidFill>
              </a:rPr>
              <a:t>9~12</a:t>
            </a:r>
            <a:r>
              <a:rPr kumimoji="1" lang="ja-JP" altLang="en-US" sz="1500" b="1" dirty="0" smtClean="0">
                <a:solidFill>
                  <a:srgbClr val="FFFF00"/>
                </a:solidFill>
              </a:rPr>
              <a:t>行目を追加</a:t>
            </a:r>
            <a:endParaRPr kumimoji="1" lang="ja-JP" altLang="en-US" sz="1500" b="1" dirty="0">
              <a:solidFill>
                <a:srgbClr val="FFFF00"/>
              </a:solidFill>
            </a:endParaRPr>
          </a:p>
        </p:txBody>
      </p:sp>
      <p:graphicFrame>
        <p:nvGraphicFramePr>
          <p:cNvPr id="10" name="表 9"/>
          <p:cNvGraphicFramePr>
            <a:graphicFrameLocks noGrp="1"/>
          </p:cNvGraphicFramePr>
          <p:nvPr>
            <p:extLst/>
          </p:nvPr>
        </p:nvGraphicFramePr>
        <p:xfrm>
          <a:off x="623392" y="5527050"/>
          <a:ext cx="11161240" cy="82296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1</a:t>
                      </a:r>
                    </a:p>
                    <a:p>
                      <a:pPr algn="r"/>
                      <a:r>
                        <a:rPr kumimoji="1" lang="en-US" altLang="ja-JP" sz="1200" dirty="0" smtClean="0">
                          <a:solidFill>
                            <a:schemeClr val="bg1"/>
                          </a:solidFill>
                          <a:latin typeface="Consolas" panose="020B0609020204030204" pitchFamily="49" charset="0"/>
                        </a:rPr>
                        <a:t>2</a:t>
                      </a:r>
                    </a:p>
                    <a:p>
                      <a:pPr algn="r"/>
                      <a:r>
                        <a:rPr kumimoji="1" lang="en-US" altLang="ja-JP" sz="1200" dirty="0" smtClean="0">
                          <a:solidFill>
                            <a:schemeClr val="bg1"/>
                          </a:solidFill>
                          <a:latin typeface="Consolas" panose="020B0609020204030204" pitchFamily="49" charset="0"/>
                        </a:rPr>
                        <a:t>3</a:t>
                      </a:r>
                    </a:p>
                    <a:p>
                      <a:pPr algn="r"/>
                      <a:r>
                        <a:rPr kumimoji="1" lang="en-US" altLang="ja-JP" sz="1200" dirty="0" smtClean="0">
                          <a:solidFill>
                            <a:schemeClr val="bg1"/>
                          </a:solidFill>
                          <a:latin typeface="Consolas" panose="020B0609020204030204" pitchFamily="49" charset="0"/>
                        </a:rPr>
                        <a:t>4</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kumimoji="1"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    "USD": 110.56</a:t>
                      </a:r>
                      <a:r>
                        <a:rPr kumimoji="1" lang="en-US" altLang="ja-JP" sz="1200" b="1" dirty="0" smtClean="0">
                          <a:solidFill>
                            <a:srgbClr val="FFFF00"/>
                          </a:solidFill>
                          <a:latin typeface="Consolas" panose="020B0609020204030204" pitchFamily="49" charset="0"/>
                        </a:rPr>
                        <a:t>,</a:t>
                      </a:r>
                    </a:p>
                    <a:p>
                      <a:pPr algn="l"/>
                      <a:r>
                        <a:rPr kumimoji="1" lang="en-US" altLang="ja-JP" sz="1200" b="1" dirty="0" smtClean="0">
                          <a:solidFill>
                            <a:srgbClr val="FFFF00"/>
                          </a:solidFill>
                          <a:latin typeface="Consolas" panose="020B0609020204030204" pitchFamily="49" charset="0"/>
                        </a:rPr>
                        <a:t>    "EUR": 134.15</a:t>
                      </a:r>
                    </a:p>
                    <a:p>
                      <a:pPr algn="l"/>
                      <a:r>
                        <a:rPr kumimoji="1" lang="en-US"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1" name="右中かっこ 10"/>
          <p:cNvSpPr/>
          <p:nvPr/>
        </p:nvSpPr>
        <p:spPr bwMode="auto">
          <a:xfrm>
            <a:off x="2989624" y="5755172"/>
            <a:ext cx="247772" cy="170903"/>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12" name="テキスト ボックス 11"/>
          <p:cNvSpPr txBox="1"/>
          <p:nvPr/>
        </p:nvSpPr>
        <p:spPr>
          <a:xfrm>
            <a:off x="3237396" y="5681104"/>
            <a:ext cx="2622834" cy="323165"/>
          </a:xfrm>
          <a:prstGeom prst="rect">
            <a:avLst/>
          </a:prstGeom>
          <a:noFill/>
        </p:spPr>
        <p:txBody>
          <a:bodyPr wrap="none" rtlCol="0">
            <a:spAutoFit/>
          </a:bodyPr>
          <a:lstStyle/>
          <a:p>
            <a:r>
              <a:rPr kumimoji="1" lang="en-US" altLang="ja-JP" sz="1500" b="1" dirty="0" smtClean="0">
                <a:solidFill>
                  <a:srgbClr val="FFFF00"/>
                </a:solidFill>
              </a:rPr>
              <a:t>2</a:t>
            </a:r>
            <a:r>
              <a:rPr kumimoji="1" lang="ja-JP" altLang="en-US" sz="1500" b="1" dirty="0" smtClean="0">
                <a:solidFill>
                  <a:srgbClr val="FFFF00"/>
                </a:solidFill>
              </a:rPr>
              <a:t>行目</a:t>
            </a:r>
            <a:r>
              <a:rPr lang="ja-JP" altLang="en-US" sz="1500" b="1" dirty="0" smtClean="0">
                <a:solidFill>
                  <a:srgbClr val="FFFF00"/>
                </a:solidFill>
              </a:rPr>
              <a:t>の末尾にカンマ</a:t>
            </a:r>
            <a:r>
              <a:rPr kumimoji="1" lang="ja-JP" altLang="en-US" sz="1500" b="1" dirty="0" smtClean="0">
                <a:solidFill>
                  <a:srgbClr val="FFFF00"/>
                </a:solidFill>
              </a:rPr>
              <a:t>を追加</a:t>
            </a:r>
            <a:endParaRPr kumimoji="1" lang="ja-JP" altLang="en-US" sz="1500" b="1" dirty="0">
              <a:solidFill>
                <a:srgbClr val="FFFF00"/>
              </a:solidFill>
            </a:endParaRPr>
          </a:p>
        </p:txBody>
      </p:sp>
      <p:sp>
        <p:nvSpPr>
          <p:cNvPr id="13" name="右中かっこ 12"/>
          <p:cNvSpPr/>
          <p:nvPr/>
        </p:nvSpPr>
        <p:spPr bwMode="auto">
          <a:xfrm>
            <a:off x="2989624" y="5966924"/>
            <a:ext cx="247772" cy="172800"/>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15" name="テキスト ボックス 14"/>
          <p:cNvSpPr txBox="1"/>
          <p:nvPr/>
        </p:nvSpPr>
        <p:spPr>
          <a:xfrm>
            <a:off x="3237396" y="5929219"/>
            <a:ext cx="1276311" cy="323165"/>
          </a:xfrm>
          <a:prstGeom prst="rect">
            <a:avLst/>
          </a:prstGeom>
          <a:noFill/>
        </p:spPr>
        <p:txBody>
          <a:bodyPr wrap="none" rtlCol="0">
            <a:spAutoFit/>
          </a:bodyPr>
          <a:lstStyle/>
          <a:p>
            <a:r>
              <a:rPr kumimoji="1" lang="en-US" altLang="ja-JP" sz="1500" b="1" dirty="0" smtClean="0">
                <a:solidFill>
                  <a:srgbClr val="FFFF00"/>
                </a:solidFill>
              </a:rPr>
              <a:t>3</a:t>
            </a:r>
            <a:r>
              <a:rPr kumimoji="1" lang="ja-JP" altLang="en-US" sz="1500" b="1" dirty="0" smtClean="0">
                <a:solidFill>
                  <a:srgbClr val="FFFF00"/>
                </a:solidFill>
              </a:rPr>
              <a:t>行目を追加</a:t>
            </a:r>
            <a:endParaRPr kumimoji="1" lang="ja-JP" altLang="en-US" sz="1500" b="1" dirty="0">
              <a:solidFill>
                <a:srgbClr val="FFFF00"/>
              </a:solidFill>
            </a:endParaRPr>
          </a:p>
        </p:txBody>
      </p:sp>
    </p:spTree>
    <p:extLst>
      <p:ext uri="{BB962C8B-B14F-4D97-AF65-F5344CB8AC3E}">
        <p14:creationId xmlns:p14="http://schemas.microsoft.com/office/powerpoint/2010/main" val="36966489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p:cNvGraphicFramePr>
            <a:graphicFrameLocks noGrp="1"/>
          </p:cNvGraphicFramePr>
          <p:nvPr>
            <p:extLst>
              <p:ext uri="{D42A27DB-BD31-4B8C-83A1-F6EECF244321}">
                <p14:modId xmlns:p14="http://schemas.microsoft.com/office/powerpoint/2010/main" val="2347133645"/>
              </p:ext>
            </p:extLst>
          </p:nvPr>
        </p:nvGraphicFramePr>
        <p:xfrm>
          <a:off x="514731" y="2204864"/>
          <a:ext cx="11161240" cy="155448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cd "[clone</a:t>
                      </a:r>
                      <a:r>
                        <a:rPr lang="ja-JP" altLang="en-US" sz="1200" b="0" dirty="0" smtClean="0">
                          <a:solidFill>
                            <a:schemeClr val="bg1"/>
                          </a:solidFill>
                          <a:latin typeface="Consolas" panose="020B0609020204030204" pitchFamily="49" charset="0"/>
                        </a:rPr>
                        <a:t>先のフォルダ</a:t>
                      </a:r>
                      <a:r>
                        <a:rPr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cd </a:t>
                      </a:r>
                      <a:r>
                        <a:rPr lang="en-US" altLang="ja-JP" sz="1200" b="0" dirty="0" smtClean="0">
                          <a:solidFill>
                            <a:schemeClr val="bg1"/>
                          </a:solidFill>
                          <a:latin typeface="Consolas" panose="020B0609020204030204" pitchFamily="49" charset="0"/>
                        </a:rPr>
                        <a:t>epoch-sample-app</a:t>
                      </a:r>
                      <a:endParaRPr kumimoji="1" lang="en-US" altLang="ja-JP" sz="1200" b="0" dirty="0" smtClean="0">
                        <a:solidFill>
                          <a:schemeClr val="bg1"/>
                        </a:solidFill>
                        <a:latin typeface="Consolas" panose="020B0609020204030204" pitchFamily="49" charset="0"/>
                      </a:endParaRP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add .</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commit -m "</a:t>
                      </a:r>
                      <a:r>
                        <a:rPr kumimoji="1" lang="ja-JP" altLang="en-US" sz="1200" b="0" dirty="0" smtClean="0">
                          <a:solidFill>
                            <a:schemeClr val="bg1"/>
                          </a:solidFill>
                          <a:latin typeface="Consolas" panose="020B0609020204030204" pitchFamily="49" charset="0"/>
                        </a:rPr>
                        <a:t>通貨追加</a:t>
                      </a:r>
                      <a:r>
                        <a:rPr kumimoji="1" lang="en-US" altLang="ja-JP" sz="1200" b="0" dirty="0" smtClean="0">
                          <a:solidFill>
                            <a:schemeClr val="bg1"/>
                          </a:solidFill>
                          <a:latin typeface="Consolas" panose="020B0609020204030204" pitchFamily="49" charset="0"/>
                        </a:rPr>
                        <a:t>(EUR)"</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push origin master</a:t>
                      </a:r>
                    </a:p>
                    <a:p>
                      <a:pPr algn="l"/>
                      <a:endParaRPr kumimoji="1" lang="en-US" altLang="ja-JP" sz="1200" b="0" dirty="0" smtClean="0">
                        <a:solidFill>
                          <a:schemeClr val="bg1"/>
                        </a:solidFill>
                        <a:latin typeface="Consolas" panose="020B0609020204030204" pitchFamily="49" charset="0"/>
                      </a:endParaRPr>
                    </a:p>
                    <a:p>
                      <a:pPr algn="l"/>
                      <a:r>
                        <a:rPr kumimoji="1" lang="en-US" altLang="ja-JP" sz="1200" b="0" dirty="0" smtClean="0">
                          <a:solidFill>
                            <a:schemeClr val="bg1"/>
                          </a:solidFill>
                          <a:latin typeface="Consolas" panose="020B0609020204030204" pitchFamily="49" charset="0"/>
                        </a:rPr>
                        <a:t>Username for 'https://github.com': [</a:t>
                      </a:r>
                      <a:r>
                        <a:rPr kumimoji="1" lang="ja-JP" altLang="en-US" sz="1200" b="0" dirty="0" smtClean="0">
                          <a:solidFill>
                            <a:schemeClr val="bg1"/>
                          </a:solidFill>
                          <a:latin typeface="Consolas" panose="020B0609020204030204" pitchFamily="49" charset="0"/>
                        </a:rPr>
                        <a:t>自身の</a:t>
                      </a:r>
                      <a:r>
                        <a:rPr kumimoji="1" lang="en-US" altLang="ja-JP" sz="1200" b="0" dirty="0" smtClean="0">
                          <a:solidFill>
                            <a:schemeClr val="bg1"/>
                          </a:solidFill>
                          <a:latin typeface="Consolas" panose="020B0609020204030204" pitchFamily="49" charset="0"/>
                        </a:rPr>
                        <a:t>GitHub</a:t>
                      </a:r>
                      <a:r>
                        <a:rPr kumimoji="1" lang="ja-JP" altLang="en-US" sz="1200" b="0" dirty="0" smtClean="0">
                          <a:solidFill>
                            <a:schemeClr val="bg1"/>
                          </a:solidFill>
                          <a:latin typeface="Consolas" panose="020B0609020204030204" pitchFamily="49" charset="0"/>
                        </a:rPr>
                        <a:t>ユーザ名を入力</a:t>
                      </a:r>
                      <a:r>
                        <a:rPr kumimoji="1"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Password for 'https://xxxxxx@github.com': [</a:t>
                      </a:r>
                      <a:r>
                        <a:rPr kumimoji="1" lang="ja-JP" altLang="en-US" sz="1200" b="0" dirty="0" smtClean="0">
                          <a:solidFill>
                            <a:schemeClr val="bg1"/>
                          </a:solidFill>
                          <a:latin typeface="Consolas" panose="020B0609020204030204" pitchFamily="49" charset="0"/>
                        </a:rPr>
                        <a:t>自身の</a:t>
                      </a:r>
                      <a:r>
                        <a:rPr kumimoji="1" lang="en-US" altLang="ja-JP" sz="1200" b="0" dirty="0" smtClean="0">
                          <a:solidFill>
                            <a:schemeClr val="bg1"/>
                          </a:solidFill>
                          <a:latin typeface="Consolas" panose="020B0609020204030204" pitchFamily="49" charset="0"/>
                        </a:rPr>
                        <a:t>GitHub</a:t>
                      </a:r>
                      <a:r>
                        <a:rPr kumimoji="1" lang="ja-JP" altLang="en-US" sz="1200" b="0" dirty="0" smtClean="0">
                          <a:solidFill>
                            <a:schemeClr val="bg1"/>
                          </a:solidFill>
                          <a:latin typeface="Consolas" panose="020B0609020204030204" pitchFamily="49" charset="0"/>
                        </a:rPr>
                        <a:t>パスワードを入力</a:t>
                      </a:r>
                      <a:r>
                        <a:rPr kumimoji="1" lang="en-US"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3" name="コンテンツ プレースホルダー 2"/>
          <p:cNvSpPr>
            <a:spLocks noGrp="1"/>
          </p:cNvSpPr>
          <p:nvPr>
            <p:ph sz="quarter" idx="10"/>
          </p:nvPr>
        </p:nvSpPr>
        <p:spPr>
          <a:xfrm>
            <a:off x="239350" y="836640"/>
            <a:ext cx="11713301" cy="5616696"/>
          </a:xfrm>
        </p:spPr>
        <p:txBody>
          <a:bodyPr>
            <a:normAutofit/>
          </a:bodyPr>
          <a:lstStyle/>
          <a:p>
            <a:r>
              <a:rPr lang="ja-JP" altLang="en-US" dirty="0"/>
              <a:t>アプリケーションコード </a:t>
            </a:r>
            <a:r>
              <a:rPr lang="en-US" altLang="ja-JP" dirty="0"/>
              <a:t>Commit &amp; Push</a:t>
            </a:r>
            <a:endParaRPr lang="en-US" altLang="ja-JP" dirty="0" smtClean="0"/>
          </a:p>
          <a:p>
            <a:pPr marL="180000" lvl="1" indent="0">
              <a:buNone/>
            </a:pPr>
            <a:r>
              <a:rPr lang="ja-JP" altLang="en-US" dirty="0" smtClean="0"/>
              <a:t>修正した内容を</a:t>
            </a:r>
            <a:r>
              <a:rPr lang="en-US" altLang="ja-JP" dirty="0" err="1" smtClean="0"/>
              <a:t>Commit&amp;Push</a:t>
            </a:r>
            <a:r>
              <a:rPr kumimoji="1" lang="ja-JP" altLang="en-US" dirty="0" smtClean="0"/>
              <a:t>します。</a:t>
            </a:r>
            <a:endParaRPr kumimoji="1" lang="en-US" altLang="ja-JP" dirty="0" smtClean="0"/>
          </a:p>
          <a:p>
            <a:pPr marL="180000" lvl="1" indent="0">
              <a:buNone/>
            </a:pPr>
            <a:endParaRPr kumimoji="1" lang="en-US" altLang="ja-JP" dirty="0" smtClean="0"/>
          </a:p>
          <a:p>
            <a:pPr marL="180000" lvl="1" indent="0">
              <a:buNone/>
            </a:pPr>
            <a:r>
              <a:rPr lang="ja-JP" altLang="en-US" dirty="0" smtClean="0"/>
              <a:t>コマンドプロンプトで、</a:t>
            </a:r>
            <a:r>
              <a:rPr lang="ja-JP" altLang="en-US" dirty="0"/>
              <a:t>以下</a:t>
            </a:r>
            <a:r>
              <a:rPr lang="ja-JP" altLang="en-US" dirty="0" smtClean="0"/>
              <a:t>の様に実行します</a:t>
            </a:r>
            <a:r>
              <a:rPr lang="ja-JP" altLang="en-US" dirty="0"/>
              <a:t>。</a:t>
            </a:r>
            <a:endParaRPr lang="en-US" altLang="ja-JP" dirty="0"/>
          </a:p>
          <a:p>
            <a:pPr lvl="1"/>
            <a:endParaRPr kumimoji="1" lang="ja-JP" altLang="en-US" dirty="0" smtClean="0"/>
          </a:p>
        </p:txBody>
      </p:sp>
      <p:sp>
        <p:nvSpPr>
          <p:cNvPr id="6" name="タイトル 5"/>
          <p:cNvSpPr>
            <a:spLocks noGrp="1"/>
          </p:cNvSpPr>
          <p:nvPr>
            <p:ph type="title"/>
          </p:nvPr>
        </p:nvSpPr>
        <p:spPr/>
        <p:txBody>
          <a:bodyPr>
            <a:normAutofit/>
          </a:bodyPr>
          <a:lstStyle/>
          <a:p>
            <a:r>
              <a:rPr lang="en-US" altLang="ja-JP" b="1" dirty="0" smtClean="0"/>
              <a:t>4.6 </a:t>
            </a:r>
            <a:r>
              <a:rPr lang="en-US" altLang="ja-JP" b="1" dirty="0"/>
              <a:t>2</a:t>
            </a:r>
            <a:r>
              <a:rPr lang="ja-JP" altLang="en-US" b="1" dirty="0"/>
              <a:t>回目の</a:t>
            </a:r>
            <a:r>
              <a:rPr lang="en-US" altLang="ja-JP" b="1" dirty="0"/>
              <a:t>CI/CD</a:t>
            </a:r>
            <a:r>
              <a:rPr lang="ja-JP" altLang="en-US" b="1" dirty="0"/>
              <a:t>ワークフロー手順</a:t>
            </a:r>
            <a:r>
              <a:rPr lang="en-US" altLang="ja-JP" b="1" dirty="0" smtClean="0"/>
              <a:t>(3/21)</a:t>
            </a:r>
            <a:endParaRPr kumimoji="1" lang="ja-JP" altLang="en-US" dirty="0"/>
          </a:p>
        </p:txBody>
      </p:sp>
      <p:pic>
        <p:nvPicPr>
          <p:cNvPr id="7" name="図 6"/>
          <p:cNvPicPr>
            <a:picLocks noChangeAspect="1"/>
          </p:cNvPicPr>
          <p:nvPr/>
        </p:nvPicPr>
        <p:blipFill>
          <a:blip r:embed="rId2"/>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7680176" y="490352"/>
            <a:ext cx="864096" cy="412752"/>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4345377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2341929" y="1163896"/>
                </a:moveTo>
                <a:cubicBezTo>
                  <a:pt x="2339543" y="1355511"/>
                  <a:pt x="2344315" y="1274088"/>
                  <a:pt x="2341929" y="1465703"/>
                </a:cubicBezTo>
                <a:lnTo>
                  <a:pt x="4892223" y="1458518"/>
                </a:lnTo>
                <a:cubicBezTo>
                  <a:pt x="4892223" y="1357916"/>
                  <a:pt x="4892224" y="1257313"/>
                  <a:pt x="4892224" y="1156711"/>
                </a:cubicBezTo>
                <a:lnTo>
                  <a:pt x="2341929" y="116389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a:t>
            </a:r>
            <a:r>
              <a:rPr lang="ja-JP" altLang="en-US" dirty="0" smtClean="0"/>
              <a:t>結果確認</a:t>
            </a:r>
            <a:endParaRPr lang="en-US" altLang="ja-JP" dirty="0" smtClean="0"/>
          </a:p>
          <a:p>
            <a:pPr lvl="1"/>
            <a:r>
              <a:rPr lang="ja-JP" altLang="en-US" dirty="0"/>
              <a:t>アプリケーションコードのビルド結果を確認します。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(4/21)</a:t>
            </a:r>
            <a:endParaRPr kumimoji="1" lang="ja-JP" altLang="en-US" dirty="0"/>
          </a:p>
        </p:txBody>
      </p:sp>
      <p:sp>
        <p:nvSpPr>
          <p:cNvPr id="47" name="角丸四角形 46"/>
          <p:cNvSpPr/>
          <p:nvPr/>
        </p:nvSpPr>
        <p:spPr bwMode="auto">
          <a:xfrm>
            <a:off x="4583832" y="3376488"/>
            <a:ext cx="4176464" cy="55656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5447928" y="4118692"/>
            <a:ext cx="4176464" cy="792088"/>
          </a:xfrm>
          <a:prstGeom prst="wedgeRoundRectCallout">
            <a:avLst>
              <a:gd name="adj1" fmla="val -41183"/>
              <a:gd name="adj2" fmla="val -882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a:latin typeface="+mn-ea"/>
              </a:rPr>
              <a:t> </a:t>
            </a:r>
            <a:r>
              <a:rPr lang="en-US" altLang="ja-JP" sz="1300" b="1" dirty="0" err="1" smtClean="0">
                <a:latin typeface="+mn-ea"/>
              </a:rPr>
              <a:t>g</a:t>
            </a:r>
            <a:r>
              <a:rPr kumimoji="1" lang="en-US" altLang="ja-JP" sz="1300" b="1" dirty="0" err="1" smtClean="0">
                <a:latin typeface="+mn-ea"/>
              </a:rPr>
              <a:t>it</a:t>
            </a:r>
            <a:r>
              <a:rPr kumimoji="1" lang="en-US" altLang="ja-JP" sz="1300" b="1" dirty="0" smtClean="0">
                <a:latin typeface="+mn-ea"/>
              </a:rPr>
              <a:t> push</a:t>
            </a:r>
            <a:r>
              <a:rPr kumimoji="1" lang="ja-JP" altLang="en-US" sz="1300" b="1" dirty="0" smtClean="0">
                <a:latin typeface="+mn-ea"/>
              </a:rPr>
              <a:t>すると</a:t>
            </a:r>
            <a:r>
              <a:rPr kumimoji="1" lang="en-US" altLang="ja-JP" sz="1300" b="1" dirty="0" smtClean="0">
                <a:latin typeface="+mn-ea"/>
              </a:rPr>
              <a:t>CI</a:t>
            </a:r>
            <a:r>
              <a:rPr kumimoji="1" lang="ja-JP" altLang="en-US" sz="1300" b="1" dirty="0" smtClean="0">
                <a:latin typeface="+mn-ea"/>
              </a:rPr>
              <a:t>パイプラインが実行されます。</a:t>
            </a:r>
            <a:endParaRPr kumimoji="1" lang="en-US" altLang="ja-JP" sz="1300" b="1" dirty="0" smtClean="0">
              <a:latin typeface="+mn-ea"/>
            </a:endParaRPr>
          </a:p>
          <a:p>
            <a:r>
              <a:rPr lang="ja-JP" altLang="en-US" sz="1300" b="1" dirty="0" smtClean="0">
                <a:latin typeface="+mn-ea"/>
              </a:rPr>
              <a:t>実行結果はアイコンをクリックして確認できます。</a:t>
            </a:r>
            <a:endParaRPr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27646" y="566821"/>
            <a:ext cx="864096" cy="242219"/>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7431624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6600056" y="2237493"/>
            <a:ext cx="5477828" cy="2563178"/>
          </a:xfrm>
          <a:prstGeom prst="rect">
            <a:avLst/>
          </a:prstGeom>
        </p:spPr>
      </p:pic>
      <p:sp>
        <p:nvSpPr>
          <p:cNvPr id="3" name="コンテンツ プレースホルダー 2"/>
          <p:cNvSpPr>
            <a:spLocks noGrp="1"/>
          </p:cNvSpPr>
          <p:nvPr>
            <p:ph sz="quarter" idx="10"/>
          </p:nvPr>
        </p:nvSpPr>
        <p:spPr/>
        <p:txBody>
          <a:bodyPr>
            <a:normAutofit/>
          </a:bodyPr>
          <a:lstStyle/>
          <a:p>
            <a:r>
              <a:rPr lang="ja-JP" altLang="en-US" dirty="0" smtClean="0"/>
              <a:t>パイプライン</a:t>
            </a:r>
            <a:r>
              <a:rPr lang="en-US" altLang="ja-JP" dirty="0" smtClean="0"/>
              <a:t>TEKTON</a:t>
            </a:r>
            <a:r>
              <a:rPr lang="ja-JP" altLang="en-US" dirty="0" smtClean="0"/>
              <a:t>の結果確認</a:t>
            </a:r>
            <a:endParaRPr lang="en-US" altLang="ja-JP" dirty="0" smtClean="0"/>
          </a:p>
          <a:p>
            <a:pPr lvl="1"/>
            <a:r>
              <a:rPr lang="en-US" altLang="ja-JP" dirty="0" smtClean="0"/>
              <a:t>TEKTON</a:t>
            </a:r>
            <a:r>
              <a:rPr lang="ja-JP" altLang="en-US" dirty="0" smtClean="0"/>
              <a:t>のパイプラインを実際に確認し、ビルドが正常に終了したか確認します。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(5/21)</a:t>
            </a:r>
            <a:endParaRPr kumimoji="1" lang="ja-JP" altLang="en-US" dirty="0"/>
          </a:p>
        </p:txBody>
      </p:sp>
      <p:pic>
        <p:nvPicPr>
          <p:cNvPr id="11" name="図 10"/>
          <p:cNvPicPr>
            <a:picLocks noChangeAspect="1"/>
          </p:cNvPicPr>
          <p:nvPr/>
        </p:nvPicPr>
        <p:blipFill>
          <a:blip r:embed="rId3"/>
          <a:stretch>
            <a:fillRect/>
          </a:stretch>
        </p:blipFill>
        <p:spPr>
          <a:xfrm>
            <a:off x="576000" y="1548000"/>
            <a:ext cx="5868000" cy="2983730"/>
          </a:xfrm>
          <a:prstGeom prst="rect">
            <a:avLst/>
          </a:prstGeom>
        </p:spPr>
      </p:pic>
      <p:sp>
        <p:nvSpPr>
          <p:cNvPr id="47" name="角丸四角形 46"/>
          <p:cNvSpPr/>
          <p:nvPr/>
        </p:nvSpPr>
        <p:spPr bwMode="auto">
          <a:xfrm>
            <a:off x="3852000" y="2736000"/>
            <a:ext cx="216024" cy="20466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フリーフォーム 19"/>
          <p:cNvSpPr/>
          <p:nvPr/>
        </p:nvSpPr>
        <p:spPr bwMode="auto">
          <a:xfrm>
            <a:off x="583604" y="1509693"/>
            <a:ext cx="5868000" cy="3022037"/>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000" h="3022037">
                <a:moveTo>
                  <a:pt x="2363400" y="1178266"/>
                </a:moveTo>
                <a:lnTo>
                  <a:pt x="2363400" y="1487259"/>
                </a:lnTo>
                <a:lnTo>
                  <a:pt x="3503776" y="1487259"/>
                </a:lnTo>
                <a:lnTo>
                  <a:pt x="3503776" y="1178266"/>
                </a:lnTo>
                <a:close/>
                <a:moveTo>
                  <a:pt x="0" y="0"/>
                </a:moveTo>
                <a:lnTo>
                  <a:pt x="5868000" y="0"/>
                </a:lnTo>
                <a:lnTo>
                  <a:pt x="5868000" y="3022037"/>
                </a:lnTo>
                <a:lnTo>
                  <a:pt x="0" y="3022037"/>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吹き出し 31"/>
          <p:cNvSpPr/>
          <p:nvPr/>
        </p:nvSpPr>
        <p:spPr bwMode="auto">
          <a:xfrm>
            <a:off x="9207510" y="1566526"/>
            <a:ext cx="2616291" cy="1341935"/>
          </a:xfrm>
          <a:prstGeom prst="wedgeRoundRectCallout">
            <a:avLst>
              <a:gd name="adj1" fmla="val -71829"/>
              <a:gd name="adj2" fmla="val 8406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a:t>CI</a:t>
            </a:r>
            <a:r>
              <a:rPr lang="ja-JP" altLang="en-US" sz="1050" b="1" dirty="0"/>
              <a:t>パイプラインの動作は</a:t>
            </a:r>
            <a:r>
              <a:rPr lang="ja-JP" altLang="en-US" sz="1050" b="1" dirty="0" smtClean="0"/>
              <a:t>、</a:t>
            </a:r>
            <a:endParaRPr lang="en-US" altLang="ja-JP" sz="1050" b="1" dirty="0" smtClean="0"/>
          </a:p>
          <a:p>
            <a:r>
              <a:rPr lang="en-US" altLang="ja-JP" sz="1050" b="1" dirty="0" smtClean="0"/>
              <a:t>TEKTON</a:t>
            </a:r>
            <a:r>
              <a:rPr lang="ja-JP" altLang="en-US" sz="1050" b="1" dirty="0"/>
              <a:t>ダッシュボード</a:t>
            </a:r>
            <a:r>
              <a:rPr lang="ja-JP" altLang="en-US" sz="1050" b="1" dirty="0" smtClean="0"/>
              <a:t>にて確認</a:t>
            </a:r>
            <a:r>
              <a:rPr lang="ja-JP" altLang="en-US" sz="1050" b="1" dirty="0"/>
              <a:t>することができます</a:t>
            </a:r>
            <a:r>
              <a:rPr lang="ja-JP" altLang="en-US" sz="1050" b="1" dirty="0" smtClean="0"/>
              <a:t>。</a:t>
            </a:r>
            <a:endParaRPr lang="en-US" altLang="ja-JP" sz="1050" b="1" dirty="0" smtClean="0"/>
          </a:p>
          <a:p>
            <a:r>
              <a:rPr lang="en-US" altLang="ja-JP" sz="1050" b="1" dirty="0" smtClean="0"/>
              <a:t>Name</a:t>
            </a:r>
            <a:r>
              <a:rPr lang="ja-JP" altLang="en-US" sz="1050" b="1" dirty="0" smtClean="0"/>
              <a:t>をクリックすることにより、より詳細な</a:t>
            </a:r>
            <a:r>
              <a:rPr lang="en-US" altLang="ja-JP" sz="1050" b="1" dirty="0" smtClean="0"/>
              <a:t>CI</a:t>
            </a:r>
            <a:r>
              <a:rPr lang="ja-JP" altLang="en-US" sz="1050" b="1" dirty="0" smtClean="0"/>
              <a:t>パイプラインの内容を確認することができます。</a:t>
            </a:r>
            <a:endParaRPr lang="ja-JP" altLang="en-US" sz="1050" b="1" dirty="0"/>
          </a:p>
        </p:txBody>
      </p:sp>
      <p:sp>
        <p:nvSpPr>
          <p:cNvPr id="21" name="角丸四角形吹き出し 20"/>
          <p:cNvSpPr/>
          <p:nvPr/>
        </p:nvSpPr>
        <p:spPr bwMode="auto">
          <a:xfrm>
            <a:off x="7608168" y="4005064"/>
            <a:ext cx="2616291" cy="736125"/>
          </a:xfrm>
          <a:prstGeom prst="wedgeRoundRectCallout">
            <a:avLst>
              <a:gd name="adj1" fmla="val -40415"/>
              <a:gd name="adj2" fmla="val -10004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smtClean="0"/>
              <a:t>Status</a:t>
            </a:r>
            <a:r>
              <a:rPr lang="ja-JP" altLang="en-US" sz="1050" b="1" dirty="0" smtClean="0"/>
              <a:t>欄にチェックマークが表示されていれば正常終了となります。</a:t>
            </a:r>
            <a:endParaRPr lang="ja-JP" altLang="en-US" sz="1050" b="1" dirty="0"/>
          </a:p>
        </p:txBody>
      </p:sp>
      <p:cxnSp>
        <p:nvCxnSpPr>
          <p:cNvPr id="28" name="直線矢印コネクタ 27"/>
          <p:cNvCxnSpPr>
            <a:stCxn id="47" idx="3"/>
          </p:cNvCxnSpPr>
          <p:nvPr/>
        </p:nvCxnSpPr>
        <p:spPr bwMode="auto">
          <a:xfrm>
            <a:off x="4068024" y="2838332"/>
            <a:ext cx="2532032" cy="1460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25861459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576000" y="1548000"/>
            <a:ext cx="5868000" cy="2983730"/>
            <a:chOff x="357150" y="3429000"/>
            <a:chExt cx="5880006" cy="2983730"/>
          </a:xfrm>
        </p:grpSpPr>
        <p:pic>
          <p:nvPicPr>
            <p:cNvPr id="13" name="図 12"/>
            <p:cNvPicPr>
              <a:picLocks noChangeAspect="1"/>
            </p:cNvPicPr>
            <p:nvPr/>
          </p:nvPicPr>
          <p:blipFill>
            <a:blip r:embed="rId2"/>
            <a:stretch>
              <a:fillRect/>
            </a:stretch>
          </p:blipFill>
          <p:spPr>
            <a:xfrm>
              <a:off x="369156" y="3429000"/>
              <a:ext cx="5868000" cy="2983730"/>
            </a:xfrm>
            <a:prstGeom prst="rect">
              <a:avLst/>
            </a:prstGeom>
          </p:spPr>
        </p:pic>
        <p:sp>
          <p:nvSpPr>
            <p:cNvPr id="16" name="フリーフォーム 15"/>
            <p:cNvSpPr>
              <a:spLocks noChangeAspect="1"/>
            </p:cNvSpPr>
            <p:nvPr/>
          </p:nvSpPr>
          <p:spPr bwMode="auto">
            <a:xfrm>
              <a:off x="357150" y="3429000"/>
              <a:ext cx="5880006" cy="2983730"/>
            </a:xfrm>
            <a:custGeom>
              <a:avLst/>
              <a:gdLst>
                <a:gd name="connsiteX0" fmla="*/ 3746748 w 5880006"/>
                <a:gd name="connsiteY0" fmla="*/ 1152128 h 2983730"/>
                <a:gd name="connsiteX1" fmla="*/ 3746748 w 5880006"/>
                <a:gd name="connsiteY1" fmla="*/ 1440160 h 2983730"/>
                <a:gd name="connsiteX2" fmla="*/ 4862748 w 5880006"/>
                <a:gd name="connsiteY2" fmla="*/ 1440160 h 2983730"/>
                <a:gd name="connsiteX3" fmla="*/ 4862748 w 5880006"/>
                <a:gd name="connsiteY3" fmla="*/ 1152128 h 2983730"/>
                <a:gd name="connsiteX4" fmla="*/ 0 w 5880006"/>
                <a:gd name="connsiteY4" fmla="*/ 0 h 2983730"/>
                <a:gd name="connsiteX5" fmla="*/ 5880006 w 5880006"/>
                <a:gd name="connsiteY5" fmla="*/ 0 h 2983730"/>
                <a:gd name="connsiteX6" fmla="*/ 5880006 w 5880006"/>
                <a:gd name="connsiteY6" fmla="*/ 2983730 h 2983730"/>
                <a:gd name="connsiteX7" fmla="*/ 0 w 5880006"/>
                <a:gd name="connsiteY7" fmla="*/ 2983730 h 29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006" h="2983730">
                  <a:moveTo>
                    <a:pt x="3746748" y="1152128"/>
                  </a:moveTo>
                  <a:lnTo>
                    <a:pt x="3746748" y="1440160"/>
                  </a:lnTo>
                  <a:lnTo>
                    <a:pt x="4862748" y="1440160"/>
                  </a:lnTo>
                  <a:lnTo>
                    <a:pt x="4862748" y="1152128"/>
                  </a:lnTo>
                  <a:close/>
                  <a:moveTo>
                    <a:pt x="0" y="0"/>
                  </a:moveTo>
                  <a:lnTo>
                    <a:pt x="5880006" y="0"/>
                  </a:lnTo>
                  <a:lnTo>
                    <a:pt x="5880006" y="2983730"/>
                  </a:lnTo>
                  <a:lnTo>
                    <a:pt x="0" y="29837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コンテナイメージのタグ名の確認</a:t>
            </a:r>
            <a:endParaRPr lang="ja-JP" altLang="en-US" dirty="0"/>
          </a:p>
          <a:p>
            <a:pPr lvl="1"/>
            <a:r>
              <a:rPr lang="ja-JP" altLang="en-US" dirty="0" smtClean="0"/>
              <a:t>レジストリサービスの画面を開き、ビルドしたコンテナイメージの</a:t>
            </a:r>
            <a:r>
              <a:rPr lang="en-US" altLang="ja-JP" dirty="0" smtClean="0"/>
              <a:t>Tag</a:t>
            </a:r>
            <a:r>
              <a:rPr lang="ja-JP" altLang="en-US" dirty="0" smtClean="0"/>
              <a:t>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(6/21)</a:t>
            </a:r>
            <a:endParaRPr kumimoji="1" lang="ja-JP" altLang="en-US" dirty="0"/>
          </a:p>
        </p:txBody>
      </p:sp>
      <p:sp>
        <p:nvSpPr>
          <p:cNvPr id="10" name="角丸四角形 9"/>
          <p:cNvSpPr/>
          <p:nvPr/>
        </p:nvSpPr>
        <p:spPr bwMode="auto">
          <a:xfrm>
            <a:off x="5231905" y="2708920"/>
            <a:ext cx="216023" cy="21602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a:off x="5447928" y="2816932"/>
            <a:ext cx="1223203" cy="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7" name="図 6"/>
          <p:cNvPicPr>
            <a:picLocks noChangeAspect="1"/>
          </p:cNvPicPr>
          <p:nvPr/>
        </p:nvPicPr>
        <p:blipFill>
          <a:blip r:embed="rId3"/>
          <a:stretch>
            <a:fillRect/>
          </a:stretch>
        </p:blipFill>
        <p:spPr>
          <a:xfrm>
            <a:off x="6671131" y="1604025"/>
            <a:ext cx="5473541" cy="3617595"/>
          </a:xfrm>
          <a:prstGeom prst="rect">
            <a:avLst/>
          </a:prstGeom>
          <a:noFill/>
          <a:ln>
            <a:solidFill>
              <a:schemeClr val="tx1"/>
            </a:solidFill>
          </a:ln>
        </p:spPr>
      </p:pic>
      <p:sp>
        <p:nvSpPr>
          <p:cNvPr id="20" name="角丸四角形 19"/>
          <p:cNvSpPr/>
          <p:nvPr/>
        </p:nvSpPr>
        <p:spPr bwMode="auto">
          <a:xfrm>
            <a:off x="6806001" y="3789364"/>
            <a:ext cx="802167" cy="1696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155696" y="2708920"/>
            <a:ext cx="3618857" cy="1152128"/>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err="1" smtClean="0">
                <a:latin typeface="+mn-ea"/>
              </a:rPr>
              <a:t>Dockerhub</a:t>
            </a:r>
            <a:r>
              <a:rPr lang="ja-JP" altLang="en-US" sz="1100" b="1" dirty="0" smtClean="0">
                <a:latin typeface="+mn-ea"/>
              </a:rPr>
              <a:t>の画面で</a:t>
            </a:r>
            <a:r>
              <a:rPr lang="en-US" altLang="ja-JP" sz="1100" b="1" dirty="0" smtClean="0">
                <a:latin typeface="+mn-ea"/>
              </a:rPr>
              <a:t>epoch-sample-</a:t>
            </a:r>
            <a:r>
              <a:rPr lang="en-US" altLang="ja-JP" sz="1100" b="1" dirty="0" err="1" smtClean="0">
                <a:latin typeface="+mn-ea"/>
              </a:rPr>
              <a:t>api</a:t>
            </a:r>
            <a:r>
              <a:rPr lang="ja-JP" altLang="en-US" sz="1100" b="1" dirty="0" smtClean="0">
                <a:latin typeface="+mn-ea"/>
              </a:rPr>
              <a:t>の</a:t>
            </a:r>
            <a:endParaRPr lang="en-US" altLang="ja-JP" sz="1100" b="1" dirty="0" smtClean="0">
              <a:latin typeface="+mn-ea"/>
            </a:endParaRPr>
          </a:p>
          <a:p>
            <a:r>
              <a:rPr lang="en-US" altLang="ja-JP" sz="1100" b="1" dirty="0" smtClean="0">
                <a:latin typeface="+mn-ea"/>
              </a:rPr>
              <a:t>Tag</a:t>
            </a:r>
            <a:r>
              <a:rPr lang="ja-JP" altLang="en-US" sz="1100" b="1" dirty="0" smtClean="0">
                <a:latin typeface="+mn-ea"/>
              </a:rPr>
              <a:t>を確認します</a:t>
            </a:r>
            <a:endParaRPr lang="en-US" altLang="ja-JP" sz="1100" b="1" dirty="0" smtClean="0">
              <a:latin typeface="+mn-ea"/>
            </a:endParaRPr>
          </a:p>
          <a:p>
            <a:endParaRPr lang="en-US" altLang="ja-JP" sz="1100" b="1" dirty="0" smtClean="0">
              <a:latin typeface="+mn-ea"/>
            </a:endParaRPr>
          </a:p>
          <a:p>
            <a:r>
              <a:rPr lang="en-US" altLang="ja-JP" sz="1100" b="1" dirty="0" smtClean="0">
                <a:latin typeface="+mn-ea"/>
              </a:rPr>
              <a:t>※</a:t>
            </a:r>
            <a:r>
              <a:rPr lang="ja-JP" altLang="en-US" sz="1100" b="1" dirty="0" smtClean="0">
                <a:latin typeface="+mn-ea"/>
              </a:rPr>
              <a:t>イメージが登録されていないときは、パイプライン</a:t>
            </a:r>
            <a:r>
              <a:rPr lang="en-US" altLang="ja-JP" sz="1100" b="1" dirty="0" smtClean="0">
                <a:latin typeface="+mn-ea"/>
              </a:rPr>
              <a:t>TEKTON</a:t>
            </a:r>
            <a:r>
              <a:rPr lang="ja-JP" altLang="en-US" sz="1100" b="1" dirty="0" smtClean="0">
                <a:latin typeface="+mn-ea"/>
              </a:rPr>
              <a:t>から結果を確認してください</a:t>
            </a:r>
            <a:endParaRPr lang="en-US" altLang="ja-JP" sz="1100" b="1" dirty="0" smtClean="0">
              <a:latin typeface="+mn-ea"/>
            </a:endParaRPr>
          </a:p>
        </p:txBody>
      </p:sp>
      <p:sp>
        <p:nvSpPr>
          <p:cNvPr id="4" name="フローチャート: 処理 3"/>
          <p:cNvSpPr/>
          <p:nvPr/>
        </p:nvSpPr>
        <p:spPr bwMode="auto">
          <a:xfrm>
            <a:off x="6671131" y="5445224"/>
            <a:ext cx="5280220" cy="792088"/>
          </a:xfrm>
          <a:prstGeom prst="flowChartProcess">
            <a:avLst/>
          </a:prstGeom>
          <a:solidFill>
            <a:schemeClr val="accent1">
              <a:lumMod val="20000"/>
              <a:lumOff val="8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ここで確認したイメージの</a:t>
            </a:r>
            <a:r>
              <a:rPr kumimoji="1" lang="en-US" altLang="ja-JP" sz="1400" b="1" dirty="0" smtClean="0">
                <a:latin typeface="+mn-ea"/>
              </a:rPr>
              <a:t>Tag</a:t>
            </a:r>
            <a:r>
              <a:rPr kumimoji="1" lang="ja-JP" altLang="en-US" sz="1400" b="1" dirty="0" smtClean="0">
                <a:latin typeface="+mn-ea"/>
              </a:rPr>
              <a:t>は、</a:t>
            </a:r>
            <a:endParaRPr kumimoji="1" lang="en-US" altLang="ja-JP" sz="1400" b="1" dirty="0" smtClean="0">
              <a:latin typeface="+mn-ea"/>
            </a:endParaRPr>
          </a:p>
          <a:p>
            <a:pPr algn="ctr"/>
            <a:r>
              <a:rPr kumimoji="1" lang="ja-JP" altLang="en-US" sz="1400" b="1" dirty="0" smtClean="0">
                <a:latin typeface="+mn-ea"/>
              </a:rPr>
              <a:t>次の手順で、</a:t>
            </a:r>
            <a:r>
              <a:rPr lang="en-US" altLang="ja-JP" sz="1400" b="1" dirty="0" smtClean="0">
                <a:latin typeface="+mn-ea"/>
              </a:rPr>
              <a:t>Manifest</a:t>
            </a:r>
            <a:r>
              <a:rPr lang="ja-JP" altLang="en-US" sz="1400" b="1" dirty="0">
                <a:latin typeface="+mn-ea"/>
              </a:rPr>
              <a:t>パラメータ</a:t>
            </a:r>
            <a:r>
              <a:rPr lang="en-US" altLang="ja-JP" sz="1400" b="1" dirty="0">
                <a:latin typeface="+mn-ea"/>
              </a:rPr>
              <a:t>(</a:t>
            </a:r>
            <a:r>
              <a:rPr lang="en-US" altLang="ja-JP" sz="1400" b="1" dirty="0" err="1">
                <a:latin typeface="+mn-ea"/>
              </a:rPr>
              <a:t>image_tag</a:t>
            </a:r>
            <a:r>
              <a:rPr lang="en-US" altLang="ja-JP" sz="1400" b="1" dirty="0" smtClean="0">
                <a:latin typeface="+mn-ea"/>
              </a:rPr>
              <a:t>)</a:t>
            </a:r>
            <a:r>
              <a:rPr lang="ja-JP" altLang="en-US" sz="1400" b="1" dirty="0" smtClean="0">
                <a:latin typeface="+mn-ea"/>
              </a:rPr>
              <a:t>に</a:t>
            </a:r>
            <a:endParaRPr lang="en-US" altLang="ja-JP" sz="1400" b="1" dirty="0" smtClean="0">
              <a:latin typeface="+mn-ea"/>
            </a:endParaRPr>
          </a:p>
          <a:p>
            <a:pPr algn="ctr"/>
            <a:r>
              <a:rPr kumimoji="1" lang="ja-JP" altLang="en-US" sz="1400" b="1" dirty="0" smtClean="0">
                <a:latin typeface="+mn-ea"/>
              </a:rPr>
              <a:t>手入力が必要になるため</a:t>
            </a:r>
            <a:r>
              <a:rPr lang="ja-JP" altLang="en-US" sz="1400" b="1" dirty="0" smtClean="0">
                <a:latin typeface="+mn-ea"/>
              </a:rPr>
              <a:t>控えておいてください</a:t>
            </a:r>
            <a:endParaRPr lang="en-US" altLang="ja-JP" sz="1400" b="1" dirty="0" smtClean="0">
              <a:latin typeface="+mn-ea"/>
            </a:endParaRPr>
          </a:p>
        </p:txBody>
      </p:sp>
    </p:spTree>
    <p:extLst>
      <p:ext uri="{BB962C8B-B14F-4D97-AF65-F5344CB8AC3E}">
        <p14:creationId xmlns:p14="http://schemas.microsoft.com/office/powerpoint/2010/main" val="11799298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1" name="フリーフォーム 20"/>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1922 w 5868000"/>
              <a:gd name="connsiteY3" fmla="*/ 227281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1922 w 5868000"/>
              <a:gd name="connsiteY3" fmla="*/ 2272818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7375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7375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01017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1023348" y="2229021"/>
                </a:moveTo>
                <a:cubicBezTo>
                  <a:pt x="1020962" y="2420636"/>
                  <a:pt x="1027438" y="2323132"/>
                  <a:pt x="1025052" y="2514747"/>
                </a:cubicBezTo>
                <a:lnTo>
                  <a:pt x="2101016" y="2514748"/>
                </a:lnTo>
                <a:cubicBezTo>
                  <a:pt x="2101016" y="2421331"/>
                  <a:pt x="2101017" y="2327914"/>
                  <a:pt x="2101017" y="2234497"/>
                </a:cubicBezTo>
                <a:lnTo>
                  <a:pt x="1023348" y="2229021"/>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b="1" dirty="0" smtClean="0">
                <a:latin typeface="+mn-ea"/>
              </a:rPr>
              <a:t>え</a:t>
            </a:r>
          </a:p>
        </p:txBody>
      </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a:t>パラメータ設定</a:t>
            </a:r>
            <a:endParaRPr lang="en-US" altLang="ja-JP" dirty="0" smtClean="0"/>
          </a:p>
          <a:p>
            <a:pPr lvl="1"/>
            <a:r>
              <a:rPr lang="en-US" altLang="ja-JP" dirty="0" smtClean="0"/>
              <a:t>Manifest</a:t>
            </a:r>
            <a:r>
              <a:rPr lang="ja-JP" altLang="en-US" dirty="0" smtClean="0"/>
              <a:t>パラメータの設定のイメージタグを更新します。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(7/21)</a:t>
            </a:r>
            <a:endParaRPr kumimoji="1" lang="ja-JP" altLang="en-US" dirty="0"/>
          </a:p>
        </p:txBody>
      </p:sp>
      <p:sp>
        <p:nvSpPr>
          <p:cNvPr id="22" name="角丸四角形 21"/>
          <p:cNvSpPr/>
          <p:nvPr/>
        </p:nvSpPr>
        <p:spPr bwMode="auto">
          <a:xfrm>
            <a:off x="2495600" y="5085184"/>
            <a:ext cx="1800200" cy="50405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吹き出し 22"/>
          <p:cNvSpPr/>
          <p:nvPr/>
        </p:nvSpPr>
        <p:spPr bwMode="auto">
          <a:xfrm>
            <a:off x="3071664" y="3803306"/>
            <a:ext cx="4896544" cy="792088"/>
          </a:xfrm>
          <a:prstGeom prst="wedgeRoundRectCallout">
            <a:avLst>
              <a:gd name="adj1" fmla="val -34453"/>
              <a:gd name="adj2" fmla="val 11922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sz="1300" b="1" dirty="0" smtClean="0">
                <a:latin typeface="+mn-ea"/>
              </a:rPr>
              <a:t>2</a:t>
            </a:r>
            <a:r>
              <a:rPr kumimoji="1" lang="ja-JP" altLang="en-US" sz="1300" b="1" dirty="0" smtClean="0">
                <a:latin typeface="+mn-ea"/>
              </a:rPr>
              <a:t>回目の</a:t>
            </a:r>
            <a:r>
              <a:rPr kumimoji="1" lang="en-US" altLang="ja-JP" sz="1300" b="1" dirty="0" smtClean="0">
                <a:latin typeface="+mn-ea"/>
              </a:rPr>
              <a:t>CD</a:t>
            </a:r>
            <a:r>
              <a:rPr kumimoji="1" lang="ja-JP" altLang="en-US" sz="1300" b="1" dirty="0" smtClean="0">
                <a:latin typeface="+mn-ea"/>
              </a:rPr>
              <a:t>パイプラインを実行するために、</a:t>
            </a:r>
            <a:endParaRPr kumimoji="1" lang="en-US" altLang="ja-JP" sz="1300" b="1" dirty="0" smtClean="0">
              <a:latin typeface="+mn-ea"/>
            </a:endParaRPr>
          </a:p>
          <a:p>
            <a:r>
              <a:rPr kumimoji="1" lang="en-US" altLang="ja-JP" sz="1300" b="1" dirty="0" smtClean="0">
                <a:latin typeface="+mn-ea"/>
              </a:rPr>
              <a:t>Manifest</a:t>
            </a:r>
            <a:r>
              <a:rPr kumimoji="1" lang="ja-JP" altLang="en-US" sz="1300" b="1" dirty="0" smtClean="0">
                <a:latin typeface="+mn-ea"/>
              </a:rPr>
              <a:t>パラメータのイメージ</a:t>
            </a:r>
            <a:r>
              <a:rPr lang="ja-JP" altLang="en-US" sz="1300" b="1" dirty="0">
                <a:latin typeface="+mn-ea"/>
              </a:rPr>
              <a:t>タグ</a:t>
            </a:r>
            <a:r>
              <a:rPr kumimoji="1" lang="ja-JP" altLang="en-US" sz="1300" b="1" dirty="0" smtClean="0">
                <a:latin typeface="+mn-ea"/>
              </a:rPr>
              <a:t>を更新します。</a:t>
            </a:r>
            <a:endParaRPr kumimoji="1" lang="en-US" altLang="ja-JP" sz="1300" b="1" dirty="0" smtClean="0">
              <a:latin typeface="+mn-ea"/>
            </a:endParaRPr>
          </a:p>
          <a:p>
            <a:r>
              <a:rPr lang="ja-JP" altLang="en-US" sz="1300" b="1" dirty="0" smtClean="0"/>
              <a:t>（</a:t>
            </a:r>
            <a:r>
              <a:rPr lang="en-US" altLang="ja-JP" sz="1300" b="1" dirty="0" smtClean="0"/>
              <a:t>2</a:t>
            </a:r>
            <a:r>
              <a:rPr lang="ja-JP" altLang="en-US" sz="1300" b="1" dirty="0"/>
              <a:t>回目は</a:t>
            </a:r>
            <a:r>
              <a:rPr lang="en-US" altLang="ja-JP" sz="1300" b="1" dirty="0"/>
              <a:t>Manifest</a:t>
            </a:r>
            <a:r>
              <a:rPr lang="ja-JP" altLang="en-US" sz="1300" b="1" dirty="0"/>
              <a:t>テンプレートアップロードは不要</a:t>
            </a:r>
            <a:r>
              <a:rPr lang="ja-JP" altLang="en-US" sz="1300" b="1" dirty="0" smtClean="0"/>
              <a:t>です）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33188" y="1061484"/>
            <a:ext cx="864096" cy="227257"/>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470435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7022247" y="1548344"/>
            <a:ext cx="4952833" cy="3901585"/>
          </a:xfrm>
          <a:prstGeom prst="rect">
            <a:avLst/>
          </a:prstGeom>
          <a:ln>
            <a:solidFill>
              <a:schemeClr val="tx1"/>
            </a:solidFill>
          </a:ln>
        </p:spPr>
      </p:pic>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パラメータ</a:t>
            </a:r>
            <a:r>
              <a:rPr lang="en-US" altLang="ja-JP" dirty="0" smtClean="0"/>
              <a:t>(</a:t>
            </a:r>
            <a:r>
              <a:rPr lang="en-US" altLang="ja-JP" dirty="0" err="1" smtClean="0"/>
              <a:t>image_tag</a:t>
            </a:r>
            <a:r>
              <a:rPr lang="en-US" altLang="ja-JP" dirty="0" smtClean="0"/>
              <a:t>)</a:t>
            </a:r>
            <a:r>
              <a:rPr lang="ja-JP" altLang="en-US" dirty="0" smtClean="0"/>
              <a:t>の修正</a:t>
            </a:r>
            <a:endParaRPr lang="ja-JP" altLang="en-US" dirty="0"/>
          </a:p>
          <a:p>
            <a:pPr lvl="1"/>
            <a:r>
              <a:rPr lang="en-US" altLang="ja-JP" dirty="0" smtClean="0"/>
              <a:t>Manifest</a:t>
            </a:r>
            <a:r>
              <a:rPr lang="ja-JP" altLang="en-US" dirty="0" smtClean="0"/>
              <a:t>パラメータで</a:t>
            </a:r>
            <a:r>
              <a:rPr lang="ja-JP" altLang="en-US" dirty="0"/>
              <a:t>、</a:t>
            </a:r>
            <a:r>
              <a:rPr lang="en-US" altLang="ja-JP" dirty="0" smtClean="0"/>
              <a:t>staging, production</a:t>
            </a:r>
            <a:r>
              <a:rPr lang="ja-JP" altLang="en-US" dirty="0" smtClean="0"/>
              <a:t>環境のイメージのタグ名を修正します。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(8/21)</a:t>
            </a:r>
            <a:endParaRPr kumimoji="1" lang="ja-JP" altLang="en-US" dirty="0"/>
          </a:p>
        </p:txBody>
      </p:sp>
      <p:graphicFrame>
        <p:nvGraphicFramePr>
          <p:cNvPr id="11" name="表 10"/>
          <p:cNvGraphicFramePr>
            <a:graphicFrameLocks noGrp="1"/>
          </p:cNvGraphicFramePr>
          <p:nvPr>
            <p:extLst/>
          </p:nvPr>
        </p:nvGraphicFramePr>
        <p:xfrm>
          <a:off x="805643" y="5616308"/>
          <a:ext cx="7632774" cy="745250"/>
        </p:xfrm>
        <a:graphic>
          <a:graphicData uri="http://schemas.openxmlformats.org/drawingml/2006/table">
            <a:tbl>
              <a:tblPr firstRow="1" bandRow="1">
                <a:tableStyleId>{93296810-A885-4BE3-A3E7-6D5BEEA58F35}</a:tableStyleId>
              </a:tblPr>
              <a:tblGrid>
                <a:gridCol w="1789152">
                  <a:extLst>
                    <a:ext uri="{9D8B030D-6E8A-4147-A177-3AD203B41FA5}">
                      <a16:colId xmlns:a16="http://schemas.microsoft.com/office/drawing/2014/main" val="1081318694"/>
                    </a:ext>
                  </a:extLst>
                </a:gridCol>
                <a:gridCol w="2082746">
                  <a:extLst>
                    <a:ext uri="{9D8B030D-6E8A-4147-A177-3AD203B41FA5}">
                      <a16:colId xmlns:a16="http://schemas.microsoft.com/office/drawing/2014/main" val="1720054621"/>
                    </a:ext>
                  </a:extLst>
                </a:gridCol>
                <a:gridCol w="2082746">
                  <a:extLst>
                    <a:ext uri="{9D8B030D-6E8A-4147-A177-3AD203B41FA5}">
                      <a16:colId xmlns:a16="http://schemas.microsoft.com/office/drawing/2014/main" val="2739394067"/>
                    </a:ext>
                  </a:extLst>
                </a:gridCol>
                <a:gridCol w="1678130">
                  <a:extLst>
                    <a:ext uri="{9D8B030D-6E8A-4147-A177-3AD203B41FA5}">
                      <a16:colId xmlns:a16="http://schemas.microsoft.com/office/drawing/2014/main" val="3967402424"/>
                    </a:ext>
                  </a:extLst>
                </a:gridCol>
              </a:tblGrid>
              <a:tr h="318530">
                <a:tc>
                  <a:txBody>
                    <a:bodyPr/>
                    <a:lstStyle/>
                    <a:p>
                      <a:r>
                        <a:rPr kumimoji="1" lang="ja-JP" altLang="en-US" sz="1100" dirty="0" smtClean="0"/>
                        <a:t>項目</a:t>
                      </a:r>
                      <a:endParaRPr kumimoji="1" lang="ja-JP" altLang="en-US" sz="1100" dirty="0"/>
                    </a:p>
                  </a:txBody>
                  <a:tcPr/>
                </a:tc>
                <a:tc>
                  <a:txBody>
                    <a:bodyPr/>
                    <a:lstStyle/>
                    <a:p>
                      <a:r>
                        <a:rPr kumimoji="1" lang="ja-JP" altLang="en-US" sz="1100" dirty="0" smtClean="0"/>
                        <a:t>入力内容</a:t>
                      </a:r>
                      <a:r>
                        <a:rPr kumimoji="1" lang="en-US" altLang="ja-JP" sz="1100" dirty="0" smtClean="0"/>
                        <a:t>(</a:t>
                      </a:r>
                      <a:r>
                        <a:rPr kumimoji="1" lang="en-US" altLang="ja-JP" sz="1100" dirty="0" smtClean="0">
                          <a:solidFill>
                            <a:srgbClr val="FF0000"/>
                          </a:solidFill>
                        </a:rPr>
                        <a:t>staging</a:t>
                      </a:r>
                      <a:r>
                        <a:rPr kumimoji="1" lang="en-US" altLang="ja-JP" sz="1100" dirty="0" smtClean="0"/>
                        <a:t>)</a:t>
                      </a:r>
                      <a:endParaRPr kumimoji="1" lang="ja-JP" altLang="en-US" sz="1100" dirty="0"/>
                    </a:p>
                  </a:txBody>
                  <a:tcPr/>
                </a:tc>
                <a:tc>
                  <a:txBody>
                    <a:bodyPr/>
                    <a:lstStyle/>
                    <a:p>
                      <a:r>
                        <a:rPr kumimoji="1" lang="ja-JP" altLang="en-US" sz="1100" dirty="0" smtClean="0"/>
                        <a:t>入力内容</a:t>
                      </a:r>
                      <a:r>
                        <a:rPr kumimoji="1" lang="en-US" altLang="ja-JP" sz="1100" dirty="0" smtClean="0"/>
                        <a:t>(</a:t>
                      </a:r>
                      <a:r>
                        <a:rPr kumimoji="1" lang="en-US" altLang="ja-JP" sz="1100" dirty="0" smtClean="0">
                          <a:solidFill>
                            <a:srgbClr val="FF0000"/>
                          </a:solidFill>
                        </a:rPr>
                        <a:t>production</a:t>
                      </a:r>
                      <a:r>
                        <a:rPr kumimoji="1" lang="en-US" altLang="ja-JP" sz="1100" dirty="0" smtClean="0"/>
                        <a:t>)</a:t>
                      </a:r>
                      <a:endParaRPr kumimoji="1" lang="ja-JP" altLang="en-US" sz="1100" dirty="0"/>
                    </a:p>
                  </a:txBody>
                  <a:tcPr/>
                </a:tc>
                <a:tc>
                  <a:txBody>
                    <a:bodyPr/>
                    <a:lstStyle/>
                    <a:p>
                      <a:r>
                        <a:rPr kumimoji="1" lang="ja-JP" altLang="en-US" sz="1100" dirty="0" smtClean="0"/>
                        <a:t>説明</a:t>
                      </a:r>
                      <a:endParaRPr kumimoji="1" lang="ja-JP" altLang="en-US" sz="1100" dirty="0"/>
                    </a:p>
                  </a:txBody>
                  <a:tcPr/>
                </a:tc>
                <a:extLst>
                  <a:ext uri="{0D108BD9-81ED-4DB2-BD59-A6C34878D82A}">
                    <a16:rowId xmlns:a16="http://schemas.microsoft.com/office/drawing/2014/main" val="2364561524"/>
                  </a:ext>
                </a:extLst>
              </a:tr>
              <a:tr h="300149">
                <a:tc>
                  <a:txBody>
                    <a:bodyPr/>
                    <a:lstStyle/>
                    <a:p>
                      <a:r>
                        <a:rPr lang="en-US" altLang="ja-JP" sz="1100" dirty="0" smtClean="0"/>
                        <a:t>{{ </a:t>
                      </a:r>
                      <a:r>
                        <a:rPr lang="en-US" altLang="ja-JP" sz="1100" dirty="0" err="1" smtClean="0"/>
                        <a:t>image_tag</a:t>
                      </a:r>
                      <a:r>
                        <a:rPr lang="en-US" altLang="ja-JP" sz="1100" dirty="0" smtClean="0"/>
                        <a:t> }}</a:t>
                      </a:r>
                      <a:r>
                        <a:rPr lang="ja-JP" altLang="en-US" sz="1100" dirty="0" smtClean="0"/>
                        <a:t> </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1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レジストリサービスで確認した最新のイメージのタグ名</a:t>
                      </a:r>
                      <a:r>
                        <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smtClean="0">
                          <a:ln>
                            <a:noFill/>
                          </a:ln>
                          <a:solidFill>
                            <a:srgbClr val="000000"/>
                          </a:solidFill>
                          <a:effectLst/>
                          <a:uLnTx/>
                          <a:uFillTx/>
                          <a:latin typeface="+mn-lt"/>
                          <a:ea typeface="+mn-ea"/>
                          <a:cs typeface="+mn-cs"/>
                        </a:rPr>
                        <a:t>[</a:t>
                      </a:r>
                      <a:r>
                        <a:rPr kumimoji="1" lang="ja-JP" altLang="en-US" sz="1100" b="0" i="0" u="none" strike="noStrike" kern="1200" cap="none" spc="0" normalizeH="0" baseline="0" noProof="0" dirty="0" smtClean="0">
                          <a:ln>
                            <a:noFill/>
                          </a:ln>
                          <a:solidFill>
                            <a:srgbClr val="000000"/>
                          </a:solidFill>
                          <a:effectLst/>
                          <a:uLnTx/>
                          <a:uFillTx/>
                          <a:latin typeface="+mn-lt"/>
                          <a:ea typeface="+mn-ea"/>
                          <a:cs typeface="+mn-cs"/>
                        </a:rPr>
                        <a:t>レジストリサービスで確認した最新のイメージのタグ名</a:t>
                      </a:r>
                      <a:r>
                        <a:rPr kumimoji="1" lang="en-US" altLang="ja-JP" sz="1100" b="0" i="0" u="none" strike="noStrike" kern="1200" cap="none" spc="0" normalizeH="0" baseline="0" noProof="0" dirty="0" smtClean="0">
                          <a:ln>
                            <a:noFill/>
                          </a:ln>
                          <a:solidFill>
                            <a:srgbClr val="000000"/>
                          </a:solidFill>
                          <a:effectLst/>
                          <a:uLnTx/>
                          <a:uFillTx/>
                          <a:latin typeface="+mn-lt"/>
                          <a:ea typeface="+mn-ea"/>
                          <a:cs typeface="+mn-cs"/>
                        </a:rPr>
                        <a:t>] </a:t>
                      </a:r>
                      <a:endPar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endParaRPr>
                    </a:p>
                  </a:txBody>
                  <a:tcPr/>
                </a:tc>
                <a:tc>
                  <a:txBody>
                    <a:bodyPr/>
                    <a:lstStyle/>
                    <a:p>
                      <a:r>
                        <a:rPr lang="ja-JP" altLang="en-US" sz="1100" dirty="0" smtClean="0"/>
                        <a:t>コンテナイメージの</a:t>
                      </a:r>
                      <a:endParaRPr lang="en-US" altLang="ja-JP" sz="1100" dirty="0" smtClean="0"/>
                    </a:p>
                    <a:p>
                      <a:r>
                        <a:rPr lang="ja-JP" altLang="en-US" sz="1100" dirty="0" smtClean="0"/>
                        <a:t>タグ</a:t>
                      </a:r>
                      <a:endParaRPr lang="ja-JP" altLang="en-US" sz="1100" dirty="0"/>
                    </a:p>
                  </a:txBody>
                  <a:tcPr/>
                </a:tc>
                <a:extLst>
                  <a:ext uri="{0D108BD9-81ED-4DB2-BD59-A6C34878D82A}">
                    <a16:rowId xmlns:a16="http://schemas.microsoft.com/office/drawing/2014/main" val="361206398"/>
                  </a:ext>
                </a:extLst>
              </a:tr>
            </a:tbl>
          </a:graphicData>
        </a:graphic>
      </p:graphicFrame>
      <p:sp>
        <p:nvSpPr>
          <p:cNvPr id="13" name="角丸四角形 12"/>
          <p:cNvSpPr/>
          <p:nvPr/>
        </p:nvSpPr>
        <p:spPr bwMode="auto">
          <a:xfrm>
            <a:off x="823724" y="5333878"/>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smtClean="0">
                <a:solidFill>
                  <a:srgbClr val="FF0000"/>
                </a:solidFill>
                <a:latin typeface="+mn-ea"/>
              </a:rPr>
              <a:t>api</a:t>
            </a:r>
            <a:r>
              <a:rPr kumimoji="1" lang="en-US" altLang="ja-JP" sz="1400" b="1" dirty="0" err="1" smtClean="0">
                <a:solidFill>
                  <a:srgbClr val="FF0000"/>
                </a:solidFill>
                <a:latin typeface="+mn-ea"/>
              </a:rPr>
              <a:t>-app.yaml</a:t>
            </a:r>
            <a:endParaRPr kumimoji="1" lang="ja-JP" altLang="en-US" sz="1400" b="1" dirty="0" smtClean="0">
              <a:solidFill>
                <a:srgbClr val="FF0000"/>
              </a:solidFill>
              <a:latin typeface="+mn-ea"/>
            </a:endParaRPr>
          </a:p>
        </p:txBody>
      </p:sp>
      <p:sp>
        <p:nvSpPr>
          <p:cNvPr id="15" name="角丸四角形 14"/>
          <p:cNvSpPr/>
          <p:nvPr/>
        </p:nvSpPr>
        <p:spPr bwMode="auto">
          <a:xfrm>
            <a:off x="9480838" y="1798249"/>
            <a:ext cx="719876"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 15"/>
          <p:cNvSpPr/>
          <p:nvPr/>
        </p:nvSpPr>
        <p:spPr bwMode="auto">
          <a:xfrm>
            <a:off x="10341075" y="3344788"/>
            <a:ext cx="504056"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 16"/>
          <p:cNvSpPr/>
          <p:nvPr/>
        </p:nvSpPr>
        <p:spPr bwMode="auto">
          <a:xfrm>
            <a:off x="7610325" y="2386185"/>
            <a:ext cx="1656184" cy="25072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吹き出し 17"/>
          <p:cNvSpPr/>
          <p:nvPr/>
        </p:nvSpPr>
        <p:spPr bwMode="auto">
          <a:xfrm>
            <a:off x="10276710" y="1484990"/>
            <a:ext cx="1674641" cy="439289"/>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err="1" smtClean="0">
                <a:latin typeface="+mn-ea"/>
              </a:rPr>
              <a:t>api-app.yaml</a:t>
            </a:r>
            <a:r>
              <a:rPr lang="ja-JP" altLang="en-US" sz="1100" b="1" dirty="0" smtClean="0">
                <a:latin typeface="+mn-ea"/>
              </a:rPr>
              <a:t>を選択</a:t>
            </a:r>
            <a:endParaRPr lang="ja-JP" altLang="en-US" sz="1100" b="1" dirty="0">
              <a:latin typeface="+mn-ea"/>
            </a:endParaRPr>
          </a:p>
        </p:txBody>
      </p:sp>
      <p:sp>
        <p:nvSpPr>
          <p:cNvPr id="19" name="角丸四角形吹き出し 18"/>
          <p:cNvSpPr/>
          <p:nvPr/>
        </p:nvSpPr>
        <p:spPr bwMode="auto">
          <a:xfrm>
            <a:off x="10394728" y="2772480"/>
            <a:ext cx="1386609" cy="439289"/>
          </a:xfrm>
          <a:prstGeom prst="wedgeRoundRectCallout">
            <a:avLst>
              <a:gd name="adj1" fmla="val -38671"/>
              <a:gd name="adj2" fmla="val 9152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err="1" smtClean="0">
                <a:latin typeface="+mn-ea"/>
              </a:rPr>
              <a:t>image_tag</a:t>
            </a:r>
            <a:r>
              <a:rPr lang="ja-JP" altLang="en-US" sz="1100" b="1" dirty="0" smtClean="0">
                <a:latin typeface="+mn-ea"/>
              </a:rPr>
              <a:t>を選択</a:t>
            </a:r>
            <a:endParaRPr lang="ja-JP" altLang="en-US" sz="1100" b="1" dirty="0">
              <a:latin typeface="+mn-ea"/>
            </a:endParaRPr>
          </a:p>
        </p:txBody>
      </p:sp>
      <p:sp>
        <p:nvSpPr>
          <p:cNvPr id="23" name="角丸四角形吹き出し 22"/>
          <p:cNvSpPr/>
          <p:nvPr/>
        </p:nvSpPr>
        <p:spPr bwMode="auto">
          <a:xfrm>
            <a:off x="7320136" y="4170837"/>
            <a:ext cx="1863853" cy="721746"/>
          </a:xfrm>
          <a:prstGeom prst="wedgeRoundRectCallout">
            <a:avLst>
              <a:gd name="adj1" fmla="val -7682"/>
              <a:gd name="adj2" fmla="val -26081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100" b="1" dirty="0" smtClean="0">
                <a:latin typeface="+mn-ea"/>
              </a:rPr>
              <a:t> </a:t>
            </a:r>
            <a:r>
              <a:rPr lang="en-US" altLang="ja-JP" sz="1100" b="1" dirty="0" smtClean="0">
                <a:latin typeface="+mn-ea"/>
              </a:rPr>
              <a:t>staging, production</a:t>
            </a:r>
            <a:r>
              <a:rPr lang="ja-JP" altLang="en-US" sz="1100" b="1" dirty="0" smtClean="0">
                <a:latin typeface="+mn-ea"/>
              </a:rPr>
              <a:t>の</a:t>
            </a:r>
            <a:endParaRPr lang="en-US" altLang="ja-JP" sz="1100" b="1" dirty="0" smtClean="0">
              <a:latin typeface="+mn-ea"/>
            </a:endParaRPr>
          </a:p>
          <a:p>
            <a:pPr algn="ctr"/>
            <a:r>
              <a:rPr lang="en-US" altLang="ja-JP" sz="1100" b="1" dirty="0" err="1" smtClean="0">
                <a:latin typeface="+mn-ea"/>
              </a:rPr>
              <a:t>image_tag</a:t>
            </a:r>
            <a:r>
              <a:rPr lang="ja-JP" altLang="en-US" sz="1100" b="1" dirty="0" smtClean="0">
                <a:latin typeface="+mn-ea"/>
              </a:rPr>
              <a:t>を</a:t>
            </a:r>
            <a:r>
              <a:rPr lang="ja-JP" altLang="en-US" sz="1100" b="1" dirty="0">
                <a:latin typeface="+mn-ea"/>
              </a:rPr>
              <a:t>修正</a:t>
            </a:r>
          </a:p>
        </p:txBody>
      </p:sp>
      <p:grpSp>
        <p:nvGrpSpPr>
          <p:cNvPr id="25" name="グループ化 24"/>
          <p:cNvGrpSpPr>
            <a:grpSpLocks noChangeAspect="1"/>
          </p:cNvGrpSpPr>
          <p:nvPr/>
        </p:nvGrpSpPr>
        <p:grpSpPr>
          <a:xfrm>
            <a:off x="575999" y="1547984"/>
            <a:ext cx="5868000" cy="2983726"/>
            <a:chOff x="1047580" y="1576885"/>
            <a:chExt cx="9486866" cy="4823830"/>
          </a:xfrm>
        </p:grpSpPr>
        <p:pic>
          <p:nvPicPr>
            <p:cNvPr id="26" name="図 25"/>
            <p:cNvPicPr>
              <a:picLocks noChangeAspect="1"/>
            </p:cNvPicPr>
            <p:nvPr/>
          </p:nvPicPr>
          <p:blipFill>
            <a:blip r:embed="rId3"/>
            <a:stretch>
              <a:fillRect/>
            </a:stretch>
          </p:blipFill>
          <p:spPr>
            <a:xfrm>
              <a:off x="1047580" y="1576885"/>
              <a:ext cx="9486866" cy="4823830"/>
            </a:xfrm>
            <a:prstGeom prst="rect">
              <a:avLst/>
            </a:prstGeom>
          </p:spPr>
        </p:pic>
        <p:sp>
          <p:nvSpPr>
            <p:cNvPr id="27" name="フリーフォーム 26"/>
            <p:cNvSpPr/>
            <p:nvPr/>
          </p:nvSpPr>
          <p:spPr bwMode="auto">
            <a:xfrm>
              <a:off x="1047580" y="1576885"/>
              <a:ext cx="9486866" cy="4823830"/>
            </a:xfrm>
            <a:custGeom>
              <a:avLst/>
              <a:gdLst>
                <a:gd name="connsiteX0" fmla="*/ 1592036 w 9486866"/>
                <a:gd name="connsiteY0" fmla="*/ 3580307 h 4823830"/>
                <a:gd name="connsiteX1" fmla="*/ 1592036 w 9486866"/>
                <a:gd name="connsiteY1" fmla="*/ 4012355 h 4823830"/>
                <a:gd name="connsiteX2" fmla="*/ 3464244 w 9486866"/>
                <a:gd name="connsiteY2" fmla="*/ 4012355 h 4823830"/>
                <a:gd name="connsiteX3" fmla="*/ 3464244 w 9486866"/>
                <a:gd name="connsiteY3" fmla="*/ 358030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1592036" y="3580307"/>
                  </a:moveTo>
                  <a:lnTo>
                    <a:pt x="1592036" y="4012355"/>
                  </a:lnTo>
                  <a:lnTo>
                    <a:pt x="3464244" y="4012355"/>
                  </a:lnTo>
                  <a:lnTo>
                    <a:pt x="3464244" y="358030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0" name="角丸四角形 9"/>
          <p:cNvSpPr/>
          <p:nvPr/>
        </p:nvSpPr>
        <p:spPr bwMode="auto">
          <a:xfrm>
            <a:off x="2417055" y="3789363"/>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flipV="1">
            <a:off x="2711624" y="3299077"/>
            <a:ext cx="4311923" cy="616317"/>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5202074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環境への</a:t>
            </a:r>
            <a:r>
              <a:rPr lang="en-US" altLang="ja-JP" dirty="0" smtClean="0"/>
              <a:t>CD</a:t>
            </a:r>
            <a:r>
              <a:rPr lang="ja-JP" altLang="en-US" dirty="0" smtClean="0"/>
              <a:t>実行</a:t>
            </a:r>
            <a:endParaRPr lang="en-US" altLang="ja-JP" dirty="0" smtClean="0"/>
          </a:p>
          <a:p>
            <a:pPr lvl="1"/>
            <a:r>
              <a:rPr lang="en-US" altLang="ja-JP" dirty="0"/>
              <a:t>CD</a:t>
            </a:r>
            <a:r>
              <a:rPr lang="ja-JP" altLang="en-US" dirty="0"/>
              <a:t>実行で、実際に</a:t>
            </a:r>
            <a:r>
              <a:rPr lang="en-US" altLang="ja-JP" dirty="0"/>
              <a:t>Staging</a:t>
            </a:r>
            <a:r>
              <a:rPr lang="ja-JP" altLang="en-US" dirty="0"/>
              <a:t>環境</a:t>
            </a:r>
            <a:r>
              <a:rPr lang="ja-JP" altLang="en-US" dirty="0" smtClean="0"/>
              <a:t>へ</a:t>
            </a:r>
            <a:r>
              <a:rPr lang="en-US" altLang="ja-JP" dirty="0" smtClean="0"/>
              <a:t>Deploy</a:t>
            </a:r>
            <a:r>
              <a:rPr lang="ja-JP" altLang="en-US" dirty="0" smtClean="0"/>
              <a:t>します</a:t>
            </a:r>
            <a:r>
              <a:rPr lang="ja-JP" altLang="en-US" dirty="0"/>
              <a:t>。</a:t>
            </a:r>
            <a:endParaRPr lang="en-US" altLang="ja-JP"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(9/21)</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559496" y="4490376"/>
            <a:ext cx="2304256" cy="792088"/>
          </a:xfrm>
          <a:prstGeom prst="wedgeRoundRectCallout">
            <a:avLst>
              <a:gd name="adj1" fmla="val -31275"/>
              <a:gd name="adj2" fmla="val 11369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1" name="図 10"/>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16600" y="1304352"/>
            <a:ext cx="864096" cy="216024"/>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2762273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a:t>EPOCH</a:t>
            </a:r>
            <a:r>
              <a:rPr lang="ja-JP" altLang="en-US" dirty="0"/>
              <a:t>全体図</a:t>
            </a:r>
            <a:endParaRPr lang="en-US" altLang="ja-JP" dirty="0"/>
          </a:p>
          <a:p>
            <a:pPr marL="180000" lvl="1" indent="0">
              <a:buNone/>
            </a:pPr>
            <a:r>
              <a:rPr lang="en-US" altLang="ja-JP" sz="1800" dirty="0"/>
              <a:t>EPOCH</a:t>
            </a:r>
            <a:r>
              <a:rPr lang="ja-JP" altLang="en-US" sz="1800" dirty="0"/>
              <a:t>をインストールおよびワークスペースを作成した後の構成は、以下の図のようになります。</a:t>
            </a:r>
            <a:endParaRPr lang="en-US" altLang="ja-JP" sz="1800"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a:solidFill>
                  <a:prstClr val="white"/>
                </a:solidFill>
                <a:latin typeface="Meiryo UI" panose="020B0604030504040204" pitchFamily="50" charset="-128"/>
                <a:ea typeface="Meiryo UI" panose="020B0604030504040204" pitchFamily="50" charset="-128"/>
              </a:rPr>
              <a:t>2.1</a:t>
            </a:r>
            <a:r>
              <a:rPr kumimoji="0" lang="ja-JP" altLang="en-US" b="1" dirty="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a:solidFill>
                  <a:prstClr val="white"/>
                </a:solidFill>
                <a:latin typeface="Meiryo UI" panose="020B0604030504040204" pitchFamily="50" charset="-128"/>
                <a:ea typeface="Meiryo UI" panose="020B0604030504040204" pitchFamily="50" charset="-128"/>
              </a:rPr>
              <a:t>(1/5)</a:t>
            </a:r>
            <a:endParaRPr kumimoji="1" lang="ja-JP" altLang="en-US" dirty="0"/>
          </a:p>
        </p:txBody>
      </p:sp>
      <p:sp>
        <p:nvSpPr>
          <p:cNvPr id="4" name="直方体 3"/>
          <p:cNvSpPr/>
          <p:nvPr/>
        </p:nvSpPr>
        <p:spPr bwMode="auto">
          <a:xfrm>
            <a:off x="701151" y="4869160"/>
            <a:ext cx="10147377" cy="1167105"/>
          </a:xfrm>
          <a:prstGeom prst="cube">
            <a:avLst>
              <a:gd name="adj" fmla="val 39617"/>
            </a:avLst>
          </a:prstGeom>
          <a:solidFill>
            <a:schemeClr val="accent6">
              <a:lumMod val="10000"/>
              <a:lumOff val="90000"/>
            </a:schemeClr>
          </a:solidFill>
          <a:ln w="381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9257" y="5421606"/>
            <a:ext cx="2592288" cy="559885"/>
          </a:xfrm>
          <a:prstGeom prst="rect">
            <a:avLst/>
          </a:prstGeom>
        </p:spPr>
      </p:pic>
      <p:sp>
        <p:nvSpPr>
          <p:cNvPr id="7" name="直方体 6"/>
          <p:cNvSpPr/>
          <p:nvPr/>
        </p:nvSpPr>
        <p:spPr bwMode="auto">
          <a:xfrm>
            <a:off x="983432" y="1880828"/>
            <a:ext cx="9505056" cy="3342565"/>
          </a:xfrm>
          <a:prstGeom prst="cube">
            <a:avLst>
              <a:gd name="adj" fmla="val 8084"/>
            </a:avLst>
          </a:prstGeom>
          <a:solidFill>
            <a:schemeClr val="accent3">
              <a:lumMod val="10000"/>
              <a:lumOff val="90000"/>
            </a:schemeClr>
          </a:solidFill>
          <a:ln w="38100">
            <a:solidFill>
              <a:schemeClr val="accent3">
                <a:lumMod val="90000"/>
                <a:lumOff val="10000"/>
              </a:schemeClr>
            </a:solidFill>
          </a:ln>
          <a:effectLst>
            <a:glow rad="38100">
              <a:schemeClr val="bg1"/>
            </a:glow>
          </a:effec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9" name="直方体 8"/>
          <p:cNvSpPr/>
          <p:nvPr/>
        </p:nvSpPr>
        <p:spPr bwMode="auto">
          <a:xfrm>
            <a:off x="4211123" y="3081906"/>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1" name="直方体 10"/>
          <p:cNvSpPr/>
          <p:nvPr/>
        </p:nvSpPr>
        <p:spPr bwMode="auto">
          <a:xfrm>
            <a:off x="6057673" y="3070442"/>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200" b="0" i="0" u="none" strike="noStrike" kern="1200" cap="none" spc="0" normalizeH="0" baseline="0" noProof="0" dirty="0">
              <a:ln>
                <a:noFill/>
              </a:ln>
              <a:solidFill>
                <a:schemeClr val="accent4"/>
              </a:solidFill>
              <a:effectLst/>
              <a:uLnTx/>
              <a:uFillTx/>
              <a:latin typeface="メイリオ"/>
              <a:ea typeface="メイリオ"/>
            </a:endParaRPr>
          </a:p>
        </p:txBody>
      </p:sp>
      <p:pic>
        <p:nvPicPr>
          <p:cNvPr id="1040" name="Picture 16" descr="ファイル:Exastro-ITA-logo1-rgb.png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474" y="3868624"/>
            <a:ext cx="1534783" cy="383057"/>
          </a:xfrm>
          <a:prstGeom prst="rect">
            <a:avLst/>
          </a:prstGeom>
          <a:noFill/>
          <a:extLst>
            <a:ext uri="{909E8E84-426E-40DD-AFC4-6F175D3DCCD1}">
              <a14:hiddenFill xmlns:a14="http://schemas.microsoft.com/office/drawing/2010/main">
                <a:solidFill>
                  <a:srgbClr val="FFFFFF"/>
                </a:solidFill>
              </a14:hiddenFill>
            </a:ext>
          </a:extLst>
        </p:spPr>
      </p:pic>
      <p:sp>
        <p:nvSpPr>
          <p:cNvPr id="27" name="直方体 26"/>
          <p:cNvSpPr/>
          <p:nvPr/>
        </p:nvSpPr>
        <p:spPr bwMode="auto">
          <a:xfrm>
            <a:off x="1451011" y="4023051"/>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noProof="0" dirty="0">
                <a:ln>
                  <a:noFill/>
                </a:ln>
                <a:solidFill>
                  <a:schemeClr val="accent3"/>
                </a:solidFill>
                <a:effectLst/>
                <a:uLnTx/>
                <a:uFillTx/>
                <a:latin typeface="メイリオ"/>
                <a:ea typeface="メイリオ"/>
              </a:rPr>
              <a:t>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8" name="直方体 27"/>
          <p:cNvSpPr/>
          <p:nvPr/>
        </p:nvSpPr>
        <p:spPr bwMode="auto">
          <a:xfrm>
            <a:off x="2666746" y="4032013"/>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CicdAPI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4" name="直方体 23"/>
          <p:cNvSpPr/>
          <p:nvPr/>
        </p:nvSpPr>
        <p:spPr bwMode="auto">
          <a:xfrm>
            <a:off x="1456124" y="3000777"/>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schemeClr val="accent3"/>
                </a:solidFill>
                <a:effectLst/>
                <a:uLnTx/>
                <a:uFillTx/>
                <a:latin typeface="メイリオ"/>
                <a:ea typeface="メイリオ"/>
              </a:rPr>
              <a:t>UI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5" name="直方体 24"/>
          <p:cNvSpPr/>
          <p:nvPr/>
        </p:nvSpPr>
        <p:spPr bwMode="auto">
          <a:xfrm>
            <a:off x="2677416" y="3002976"/>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Resouce</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9" name="角丸四角形 28"/>
          <p:cNvSpPr/>
          <p:nvPr/>
        </p:nvSpPr>
        <p:spPr bwMode="auto">
          <a:xfrm>
            <a:off x="1343472" y="2638799"/>
            <a:ext cx="2699738" cy="2554958"/>
          </a:xfrm>
          <a:prstGeom prst="roundRect">
            <a:avLst>
              <a:gd name="adj" fmla="val 8529"/>
            </a:avLst>
          </a:prstGeom>
          <a:noFill/>
          <a:ln w="3810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0" name="テキスト ボックス 29"/>
          <p:cNvSpPr txBox="1"/>
          <p:nvPr/>
        </p:nvSpPr>
        <p:spPr>
          <a:xfrm>
            <a:off x="1521416" y="2660327"/>
            <a:ext cx="1853392" cy="369332"/>
          </a:xfrm>
          <a:prstGeom prst="rect">
            <a:avLst/>
          </a:prstGeom>
          <a:noFill/>
        </p:spPr>
        <p:txBody>
          <a:bodyPr wrap="none" rtlCol="0">
            <a:spAutoFit/>
          </a:bodyPr>
          <a:lstStyle/>
          <a:p>
            <a:r>
              <a:rPr lang="en-US" altLang="ja-JP" b="1" dirty="0">
                <a:solidFill>
                  <a:srgbClr val="C00000"/>
                </a:solidFill>
                <a:effectLst>
                  <a:glow rad="127000">
                    <a:schemeClr val="bg1"/>
                  </a:glow>
                </a:effectLst>
              </a:rPr>
              <a:t>EPOCH API</a:t>
            </a:r>
            <a:r>
              <a:rPr lang="ja-JP" altLang="en-US" b="1" dirty="0">
                <a:solidFill>
                  <a:srgbClr val="C00000"/>
                </a:solidFill>
                <a:effectLst>
                  <a:glow rad="127000">
                    <a:schemeClr val="bg1"/>
                  </a:glow>
                </a:effectLst>
              </a:rPr>
              <a:t>群</a:t>
            </a:r>
            <a:r>
              <a:rPr kumimoji="1" lang="en-US" altLang="ja-JP" b="1" dirty="0">
                <a:solidFill>
                  <a:srgbClr val="C00000"/>
                </a:solidFill>
                <a:effectLst>
                  <a:glow rad="127000">
                    <a:schemeClr val="bg1"/>
                  </a:glow>
                </a:effectLst>
              </a:rPr>
              <a:t> </a:t>
            </a:r>
          </a:p>
        </p:txBody>
      </p:sp>
      <p:sp>
        <p:nvSpPr>
          <p:cNvPr id="31" name="テキスト ボックス 30"/>
          <p:cNvSpPr txBox="1"/>
          <p:nvPr/>
        </p:nvSpPr>
        <p:spPr>
          <a:xfrm>
            <a:off x="4323214" y="4469275"/>
            <a:ext cx="1415772" cy="338554"/>
          </a:xfrm>
          <a:prstGeom prst="rect">
            <a:avLst/>
          </a:prstGeom>
          <a:noFill/>
        </p:spPr>
        <p:txBody>
          <a:bodyPr wrap="none" rtlCol="0">
            <a:spAutoFit/>
          </a:bodyPr>
          <a:lstStyle/>
          <a:p>
            <a:r>
              <a:rPr kumimoji="1" lang="ja-JP" altLang="en-US" sz="800" b="1" dirty="0">
                <a:solidFill>
                  <a:srgbClr val="002060"/>
                </a:solidFill>
                <a:effectLst>
                  <a:glow rad="127000">
                    <a:schemeClr val="bg1"/>
                  </a:glow>
                </a:effectLst>
              </a:rPr>
              <a:t>アプリケーションのビルド</a:t>
            </a:r>
            <a:endParaRPr kumimoji="1" lang="en-US" altLang="ja-JP" sz="800" b="1" dirty="0">
              <a:solidFill>
                <a:srgbClr val="002060"/>
              </a:solidFill>
              <a:effectLst>
                <a:glow rad="127000">
                  <a:schemeClr val="bg1"/>
                </a:glow>
              </a:effectLst>
            </a:endParaRPr>
          </a:p>
          <a:p>
            <a:r>
              <a:rPr lang="ja-JP" altLang="en-US" sz="800" b="1" dirty="0">
                <a:solidFill>
                  <a:srgbClr val="002060"/>
                </a:solidFill>
                <a:effectLst>
                  <a:glow rad="127000">
                    <a:schemeClr val="bg1"/>
                  </a:glow>
                </a:effectLst>
              </a:rPr>
              <a:t>・イメージ出力</a:t>
            </a:r>
            <a:endParaRPr kumimoji="1" lang="en-US" altLang="ja-JP" sz="800" b="1" dirty="0">
              <a:solidFill>
                <a:srgbClr val="002060"/>
              </a:solidFill>
              <a:effectLst>
                <a:glow rad="127000">
                  <a:schemeClr val="bg1"/>
                </a:glow>
              </a:effectLst>
            </a:endParaRPr>
          </a:p>
        </p:txBody>
      </p:sp>
      <p:sp>
        <p:nvSpPr>
          <p:cNvPr id="33" name="テキスト ボックス 32"/>
          <p:cNvSpPr txBox="1"/>
          <p:nvPr/>
        </p:nvSpPr>
        <p:spPr>
          <a:xfrm>
            <a:off x="6084617" y="4453736"/>
            <a:ext cx="1673856" cy="338554"/>
          </a:xfrm>
          <a:prstGeom prst="rect">
            <a:avLst/>
          </a:prstGeom>
          <a:noFill/>
        </p:spPr>
        <p:txBody>
          <a:bodyPr wrap="none" rtlCol="0">
            <a:spAutoFit/>
          </a:bodyPr>
          <a:lstStyle/>
          <a:p>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テンプレートから</a:t>
            </a:r>
            <a:endParaRPr kumimoji="1" lang="en-US" altLang="ja-JP" sz="800" b="1" dirty="0">
              <a:solidFill>
                <a:srgbClr val="002060"/>
              </a:solidFill>
              <a:effectLst>
                <a:glow rad="127000">
                  <a:schemeClr val="bg1"/>
                </a:glow>
              </a:effectLst>
            </a:endParaRPr>
          </a:p>
          <a:p>
            <a:r>
              <a:rPr kumimoji="1" lang="ja-JP" altLang="en-US" sz="800" b="1" dirty="0">
                <a:solidFill>
                  <a:srgbClr val="002060"/>
                </a:solidFill>
                <a:effectLst>
                  <a:glow rad="127000">
                    <a:schemeClr val="bg1"/>
                  </a:glow>
                </a:effectLst>
              </a:rPr>
              <a:t>環境毎の</a:t>
            </a:r>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ファイル生成</a:t>
            </a:r>
            <a:endParaRPr kumimoji="1" lang="en-US" altLang="ja-JP" sz="800" b="1" dirty="0">
              <a:solidFill>
                <a:srgbClr val="002060"/>
              </a:solidFill>
              <a:effectLst>
                <a:glow rad="127000">
                  <a:schemeClr val="bg1"/>
                </a:glow>
              </a:effectLst>
            </a:endParaRPr>
          </a:p>
        </p:txBody>
      </p:sp>
      <p:sp>
        <p:nvSpPr>
          <p:cNvPr id="10" name="直方体 9"/>
          <p:cNvSpPr/>
          <p:nvPr/>
        </p:nvSpPr>
        <p:spPr bwMode="auto">
          <a:xfrm>
            <a:off x="7904223" y="3066619"/>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32" name="テキスト ボックス 31"/>
          <p:cNvSpPr txBox="1"/>
          <p:nvPr/>
        </p:nvSpPr>
        <p:spPr>
          <a:xfrm>
            <a:off x="8016674" y="4478166"/>
            <a:ext cx="1468672" cy="338554"/>
          </a:xfrm>
          <a:prstGeom prst="rect">
            <a:avLst/>
          </a:prstGeom>
          <a:noFill/>
        </p:spPr>
        <p:txBody>
          <a:bodyPr wrap="none" rtlCol="0">
            <a:spAutoFit/>
          </a:bodyPr>
          <a:lstStyle/>
          <a:p>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ファイル</a:t>
            </a:r>
            <a:r>
              <a:rPr lang="ja-JP" altLang="en-US" sz="800" b="1" dirty="0">
                <a:solidFill>
                  <a:srgbClr val="002060"/>
                </a:solidFill>
                <a:effectLst>
                  <a:glow rad="127000">
                    <a:schemeClr val="bg1"/>
                  </a:glow>
                </a:effectLst>
              </a:rPr>
              <a:t>をもとに</a:t>
            </a:r>
            <a:endParaRPr lang="en-US" altLang="ja-JP" sz="800" b="1" dirty="0">
              <a:solidFill>
                <a:srgbClr val="002060"/>
              </a:solidFill>
              <a:effectLst>
                <a:glow rad="127000">
                  <a:schemeClr val="bg1"/>
                </a:glow>
              </a:effectLst>
            </a:endParaRPr>
          </a:p>
          <a:p>
            <a:r>
              <a:rPr lang="en-US" altLang="ja-JP" sz="800" b="1" dirty="0">
                <a:solidFill>
                  <a:srgbClr val="002060"/>
                </a:solidFill>
                <a:effectLst>
                  <a:glow rad="127000">
                    <a:schemeClr val="bg1"/>
                  </a:glow>
                </a:effectLst>
              </a:rPr>
              <a:t>K8s</a:t>
            </a:r>
            <a:r>
              <a:rPr lang="ja-JP" altLang="en-US" sz="800" b="1" dirty="0">
                <a:solidFill>
                  <a:srgbClr val="002060"/>
                </a:solidFill>
                <a:effectLst>
                  <a:glow rad="127000">
                    <a:schemeClr val="bg1"/>
                  </a:glow>
                </a:effectLst>
              </a:rPr>
              <a:t>環境へ</a:t>
            </a:r>
            <a:r>
              <a:rPr kumimoji="1" lang="en-US" altLang="ja-JP" sz="800" b="1" dirty="0">
                <a:solidFill>
                  <a:srgbClr val="002060"/>
                </a:solidFill>
                <a:effectLst>
                  <a:glow rad="127000">
                    <a:schemeClr val="bg1"/>
                  </a:glow>
                </a:effectLst>
              </a:rPr>
              <a:t>Deploy</a:t>
            </a:r>
          </a:p>
        </p:txBody>
      </p:sp>
      <p:pic>
        <p:nvPicPr>
          <p:cNvPr id="23" name="Graphic 4">
            <a:extLst>
              <a:ext uri="{FF2B5EF4-FFF2-40B4-BE49-F238E27FC236}">
                <a16:creationId xmlns:a16="http://schemas.microsoft.com/office/drawing/2014/main" id="{D101F400-5DD5-4EFF-88C8-B56608031B6D}"/>
              </a:ext>
            </a:extLst>
          </p:cNvPr>
          <p:cNvPicPr>
            <a:picLocks noChangeAspect="1"/>
          </p:cNvPicPr>
          <p:nvPr/>
        </p:nvPicPr>
        <p:blipFill>
          <a:blip r:embed="rId5">
            <a:extLst>
              <a:ext uri="{96DAC541-7B7A-43D3-8B79-37D633B846F1}">
                <asvg:svgBlip xmlns:asvg="http://schemas.microsoft.com/office/drawing/2016/SVG/main" xmlns="" r:embed="rId8"/>
              </a:ext>
            </a:extLst>
          </a:blip>
          <a:stretch>
            <a:fillRect/>
          </a:stretch>
        </p:blipFill>
        <p:spPr>
          <a:xfrm>
            <a:off x="4600734" y="3436742"/>
            <a:ext cx="877199" cy="1004220"/>
          </a:xfrm>
          <a:prstGeom prst="rect">
            <a:avLst/>
          </a:prstGeom>
        </p:spPr>
      </p:pic>
      <p:pic>
        <p:nvPicPr>
          <p:cNvPr id="26" name="図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9339" y="3410810"/>
            <a:ext cx="703565" cy="1030152"/>
          </a:xfrm>
          <a:prstGeom prst="rect">
            <a:avLst/>
          </a:prstGeom>
        </p:spPr>
      </p:pic>
    </p:spTree>
    <p:extLst>
      <p:ext uri="{BB962C8B-B14F-4D97-AF65-F5344CB8AC3E}">
        <p14:creationId xmlns:p14="http://schemas.microsoft.com/office/powerpoint/2010/main" val="15458639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CD</a:t>
            </a:r>
            <a:r>
              <a:rPr lang="ja-JP" altLang="en-US" dirty="0" smtClean="0"/>
              <a:t>実行指定</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(10/21)</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984609"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Staging</a:t>
            </a:r>
            <a:r>
              <a:rPr kumimoji="1" lang="ja-JP" altLang="en-US" sz="2400" b="1"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7905489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a:t>CD</a:t>
            </a:r>
            <a:r>
              <a:rPr lang="ja-JP" altLang="en-US" dirty="0"/>
              <a:t>の実行結果は、</a:t>
            </a:r>
            <a:r>
              <a:rPr lang="en-US" altLang="ja-JP" dirty="0" err="1"/>
              <a:t>Exastro</a:t>
            </a:r>
            <a:r>
              <a:rPr lang="en-US" altLang="ja-JP" dirty="0"/>
              <a:t> IT-Automation</a:t>
            </a:r>
            <a:r>
              <a:rPr lang="ja-JP" altLang="en-US" dirty="0" err="1"/>
              <a:t>、</a:t>
            </a:r>
            <a:r>
              <a:rPr lang="en-US" altLang="ja-JP" dirty="0" err="1"/>
              <a:t>ArgoCD</a:t>
            </a:r>
            <a:r>
              <a:rPr lang="ja-JP" altLang="en-US" dirty="0"/>
              <a:t>より確認できます。</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(11/21)</a:t>
            </a:r>
            <a:endParaRPr kumimoji="1" lang="ja-JP" altLang="en-US" dirty="0"/>
          </a:p>
        </p:txBody>
      </p:sp>
      <p:sp>
        <p:nvSpPr>
          <p:cNvPr id="12" name="角丸四角形吹き出し 11"/>
          <p:cNvSpPr/>
          <p:nvPr/>
        </p:nvSpPr>
        <p:spPr bwMode="auto">
          <a:xfrm>
            <a:off x="2873442" y="2864588"/>
            <a:ext cx="3924947"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300" b="1" dirty="0">
                <a:latin typeface="+mn-ea"/>
              </a:rPr>
              <a:t>各結果アイコンをクリックして</a:t>
            </a:r>
            <a:r>
              <a:rPr lang="ja-JP" altLang="en-US" sz="1300" b="1" dirty="0" smtClean="0">
                <a:latin typeface="+mn-ea"/>
              </a:rPr>
              <a:t>、</a:t>
            </a:r>
            <a:r>
              <a:rPr lang="en-US" altLang="ja-JP" sz="1300" b="1" dirty="0" smtClean="0">
                <a:latin typeface="+mn-ea"/>
              </a:rPr>
              <a:t>CD</a:t>
            </a:r>
            <a:r>
              <a:rPr lang="ja-JP" altLang="en-US" sz="1300" b="1" dirty="0">
                <a:latin typeface="+mn-ea"/>
              </a:rPr>
              <a:t>実行結果</a:t>
            </a:r>
            <a:r>
              <a:rPr lang="ja-JP" altLang="en-US" sz="1300" b="1" dirty="0" smtClean="0">
                <a:latin typeface="+mn-ea"/>
              </a:rPr>
              <a:t>を</a:t>
            </a:r>
            <a:endParaRPr lang="en-US" altLang="ja-JP" sz="1300" b="1" dirty="0" smtClean="0">
              <a:latin typeface="+mn-ea"/>
            </a:endParaRPr>
          </a:p>
          <a:p>
            <a:r>
              <a:rPr lang="ja-JP" altLang="en-US" sz="1300" b="1" dirty="0" smtClean="0">
                <a:latin typeface="+mn-ea"/>
              </a:rPr>
              <a:t>確認</a:t>
            </a:r>
            <a:r>
              <a:rPr lang="ja-JP" altLang="en-US" sz="1300" b="1" dirty="0">
                <a:latin typeface="+mn-ea"/>
              </a:rPr>
              <a:t>することができます</a:t>
            </a:r>
          </a:p>
        </p:txBody>
      </p:sp>
      <p:sp>
        <p:nvSpPr>
          <p:cNvPr id="14"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7" name="角丸四角形 16"/>
          <p:cNvSpPr/>
          <p:nvPr/>
        </p:nvSpPr>
        <p:spPr bwMode="auto">
          <a:xfrm>
            <a:off x="8522142" y="1556118"/>
            <a:ext cx="864096" cy="216698"/>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10198606" y="1187082"/>
            <a:ext cx="1025193" cy="648072"/>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2523034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(Staging</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(12/21)</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4" name="図 23"/>
          <p:cNvPicPr>
            <a:picLocks noChangeAspect="1"/>
          </p:cNvPicPr>
          <p:nvPr/>
        </p:nvPicPr>
        <p:blipFill>
          <a:blip r:embed="rId6"/>
          <a:stretch>
            <a:fillRect/>
          </a:stretch>
        </p:blipFill>
        <p:spPr>
          <a:xfrm>
            <a:off x="5919793" y="2097600"/>
            <a:ext cx="3426249" cy="743776"/>
          </a:xfrm>
          <a:prstGeom prst="rect">
            <a:avLst/>
          </a:prstGeom>
        </p:spPr>
      </p:pic>
    </p:spTree>
    <p:extLst>
      <p:ext uri="{BB962C8B-B14F-4D97-AF65-F5344CB8AC3E}">
        <p14:creationId xmlns:p14="http://schemas.microsoft.com/office/powerpoint/2010/main" val="18538461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a:t>(Staging</a:t>
            </a:r>
            <a:r>
              <a:rPr lang="ja-JP" altLang="en-US" dirty="0"/>
              <a:t>環境</a:t>
            </a:r>
            <a:r>
              <a:rPr lang="en-US" altLang="ja-JP" dirty="0"/>
              <a:t>)</a:t>
            </a:r>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(13/21</a:t>
            </a:r>
            <a:r>
              <a:rPr lang="en-US" altLang="ja-JP" b="1" dirty="0"/>
              <a:t>)</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4118963"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48732"/>
              <a:gd name="adj2" fmla="val 9057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staging</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5510705" y="4465849"/>
            <a:ext cx="1405836" cy="111520"/>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30186" y="1594908"/>
            <a:ext cx="3493311" cy="1518036"/>
          </a:xfrm>
          <a:prstGeom prst="rect">
            <a:avLst/>
          </a:prstGeom>
        </p:spPr>
      </p:pic>
    </p:spTree>
    <p:extLst>
      <p:ext uri="{BB962C8B-B14F-4D97-AF65-F5344CB8AC3E}">
        <p14:creationId xmlns:p14="http://schemas.microsoft.com/office/powerpoint/2010/main" val="6043100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271464" y="1844824"/>
            <a:ext cx="5211770" cy="4168882"/>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(14/21)</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Staging</a:t>
            </a:r>
            <a:r>
              <a:rPr kumimoji="1" lang="ja-JP" altLang="en-US" dirty="0" smtClean="0"/>
              <a:t>環境のアプリケーションの確認</a:t>
            </a:r>
            <a:endParaRPr kumimoji="1" lang="en-US" altLang="ja-JP" dirty="0" smtClean="0"/>
          </a:p>
          <a:p>
            <a:pPr lvl="1"/>
            <a:r>
              <a:rPr lang="ja-JP" altLang="en-US" dirty="0" smtClean="0"/>
              <a:t>ブラウザで以下の</a:t>
            </a:r>
            <a:r>
              <a:rPr lang="en-US" altLang="ja-JP" dirty="0" smtClean="0"/>
              <a:t>URL</a:t>
            </a:r>
            <a:r>
              <a:rPr lang="ja-JP" altLang="en-US" dirty="0" smtClean="0"/>
              <a:t>に接続し、デプロイしたサンプルアプリケーションを表示します</a:t>
            </a:r>
            <a:endParaRPr lang="en-US" altLang="ja-JP" dirty="0"/>
          </a:p>
          <a:p>
            <a:pPr marL="180000" lvl="1" indent="0">
              <a:buNone/>
            </a:pPr>
            <a:r>
              <a:rPr lang="en-US" altLang="ja-JP" dirty="0" smtClean="0"/>
              <a:t>	http://[Kubernetes</a:t>
            </a:r>
            <a:r>
              <a:rPr lang="ja-JP" altLang="en-US" dirty="0" smtClean="0"/>
              <a:t> </a:t>
            </a:r>
            <a:r>
              <a:rPr lang="en-US" altLang="ja-JP" dirty="0" smtClean="0"/>
              <a:t>master</a:t>
            </a:r>
            <a:r>
              <a:rPr lang="ja-JP" altLang="en-US" dirty="0" smtClean="0"/>
              <a:t>ノードの</a:t>
            </a:r>
            <a:r>
              <a:rPr lang="en-US" altLang="ja-JP" dirty="0"/>
              <a:t>IP</a:t>
            </a:r>
            <a:r>
              <a:rPr lang="ja-JP" altLang="en-US" dirty="0"/>
              <a:t>アドレスまたはホスト名</a:t>
            </a:r>
            <a:r>
              <a:rPr lang="en-US" altLang="ja-JP" dirty="0" smtClean="0"/>
              <a:t>]:31001/front-end.html</a:t>
            </a:r>
            <a:endParaRPr lang="en-US" altLang="ja-JP" dirty="0"/>
          </a:p>
        </p:txBody>
      </p:sp>
      <p:sp>
        <p:nvSpPr>
          <p:cNvPr id="9" name="角丸四角形 8"/>
          <p:cNvSpPr/>
          <p:nvPr/>
        </p:nvSpPr>
        <p:spPr bwMode="auto">
          <a:xfrm>
            <a:off x="1337472" y="2348880"/>
            <a:ext cx="732081" cy="61823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いて</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0" name="二等辺三角形 9"/>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角丸四角形吹き出し 10"/>
          <p:cNvSpPr/>
          <p:nvPr/>
        </p:nvSpPr>
        <p:spPr bwMode="auto">
          <a:xfrm>
            <a:off x="6128482" y="2035682"/>
            <a:ext cx="5063263" cy="951105"/>
          </a:xfrm>
          <a:prstGeom prst="wedgeRoundRectCallout">
            <a:avLst>
              <a:gd name="adj1" fmla="val -131324"/>
              <a:gd name="adj2" fmla="val 1316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a:latin typeface="+mn-ea"/>
              </a:rPr>
              <a:t>表示価格の選択欄に「</a:t>
            </a:r>
            <a:r>
              <a:rPr lang="en-US" altLang="ja-JP" sz="1100" b="1" dirty="0">
                <a:latin typeface="+mn-ea"/>
              </a:rPr>
              <a:t>YEN</a:t>
            </a:r>
            <a:r>
              <a:rPr lang="ja-JP" altLang="en-US" sz="1100" b="1" dirty="0">
                <a:latin typeface="+mn-ea"/>
              </a:rPr>
              <a:t>」「</a:t>
            </a:r>
            <a:r>
              <a:rPr lang="en-US" altLang="ja-JP" sz="1100" b="1" dirty="0">
                <a:latin typeface="+mn-ea"/>
              </a:rPr>
              <a:t>USD</a:t>
            </a:r>
            <a:r>
              <a:rPr lang="ja-JP" altLang="en-US" sz="1100" b="1" dirty="0">
                <a:latin typeface="+mn-ea"/>
              </a:rPr>
              <a:t>」「</a:t>
            </a:r>
            <a:r>
              <a:rPr lang="en-US" altLang="ja-JP" sz="1100" b="1" dirty="0">
                <a:latin typeface="+mn-ea"/>
              </a:rPr>
              <a:t>EUR</a:t>
            </a:r>
            <a:r>
              <a:rPr lang="ja-JP" altLang="en-US" sz="1100" b="1" dirty="0">
                <a:latin typeface="+mn-ea"/>
              </a:rPr>
              <a:t>」が表示されていることを</a:t>
            </a:r>
          </a:p>
          <a:p>
            <a:r>
              <a:rPr lang="ja-JP" altLang="en-US" sz="1100" b="1" dirty="0">
                <a:latin typeface="+mn-ea"/>
              </a:rPr>
              <a:t>確認します。</a:t>
            </a:r>
          </a:p>
          <a:p>
            <a:r>
              <a:rPr lang="ja-JP" altLang="en-US" sz="1100" b="1" dirty="0">
                <a:latin typeface="+mn-ea"/>
              </a:rPr>
              <a:t>確認後、「</a:t>
            </a:r>
            <a:r>
              <a:rPr lang="en-US" altLang="ja-JP" sz="1100" b="1" dirty="0">
                <a:latin typeface="+mn-ea"/>
              </a:rPr>
              <a:t>EUR</a:t>
            </a:r>
            <a:r>
              <a:rPr lang="ja-JP" altLang="en-US" sz="1100" b="1" dirty="0">
                <a:latin typeface="+mn-ea"/>
              </a:rPr>
              <a:t>」を選択して、表示が切り替わることを確認します。</a:t>
            </a:r>
          </a:p>
        </p:txBody>
      </p:sp>
    </p:spTree>
    <p:extLst>
      <p:ext uri="{BB962C8B-B14F-4D97-AF65-F5344CB8AC3E}">
        <p14:creationId xmlns:p14="http://schemas.microsoft.com/office/powerpoint/2010/main" val="3277620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Production</a:t>
            </a:r>
            <a:r>
              <a:rPr lang="ja-JP" altLang="en-US" dirty="0" smtClean="0"/>
              <a:t>環境への</a:t>
            </a:r>
            <a:r>
              <a:rPr lang="en-US" altLang="ja-JP" dirty="0" smtClean="0"/>
              <a:t>Deploy</a:t>
            </a:r>
            <a:endParaRPr lang="ja-JP" altLang="en-US" dirty="0" smtClean="0"/>
          </a:p>
          <a:p>
            <a:pPr marL="180000" lvl="1" indent="0">
              <a:buNone/>
            </a:pPr>
            <a:r>
              <a:rPr lang="en-US" altLang="ja-JP" dirty="0" smtClean="0"/>
              <a:t>Staging</a:t>
            </a:r>
            <a:r>
              <a:rPr lang="ja-JP" altLang="en-US" dirty="0" smtClean="0"/>
              <a:t>環境へ</a:t>
            </a:r>
            <a:r>
              <a:rPr lang="en-US" altLang="ja-JP" dirty="0" smtClean="0"/>
              <a:t>Deploy</a:t>
            </a:r>
            <a:r>
              <a:rPr lang="ja-JP" altLang="en-US" dirty="0" smtClean="0"/>
              <a:t>後、</a:t>
            </a:r>
            <a:r>
              <a:rPr lang="en-US" altLang="ja-JP" dirty="0" smtClean="0"/>
              <a:t>Production</a:t>
            </a:r>
            <a:r>
              <a:rPr lang="ja-JP" altLang="en-US" dirty="0" smtClean="0"/>
              <a:t>環境へ</a:t>
            </a:r>
            <a:r>
              <a:rPr lang="en-US" altLang="ja-JP" dirty="0" smtClean="0"/>
              <a:t>Deploy</a:t>
            </a:r>
            <a:r>
              <a:rPr lang="ja-JP" altLang="en-US" dirty="0" smtClean="0"/>
              <a:t>する流れを説明します。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(15/21)</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solidFill>
                  <a:schemeClr val="bg1">
                    <a:lumMod val="50000"/>
                  </a:schemeClr>
                </a:solidFill>
              </a:rPr>
              <a:t>アプリケーションコード</a:t>
            </a:r>
            <a:endParaRPr lang="en-US" altLang="ja-JP" sz="1200" b="1" spc="-150" dirty="0" smtClean="0">
              <a:solidFill>
                <a:schemeClr val="bg1">
                  <a:lumMod val="50000"/>
                </a:schemeClr>
              </a:solidFill>
            </a:endParaRPr>
          </a:p>
          <a:p>
            <a:pPr algn="ctr"/>
            <a:r>
              <a:rPr lang="en-US" altLang="ja-JP" sz="1200" b="1" dirty="0" smtClean="0">
                <a:solidFill>
                  <a:schemeClr val="bg1">
                    <a:lumMod val="50000"/>
                  </a:schemeClr>
                </a:solidFill>
              </a:rPr>
              <a:t>Commit</a:t>
            </a:r>
            <a:r>
              <a:rPr lang="ja-JP" altLang="en-US" sz="1200" b="1" dirty="0" smtClean="0">
                <a:solidFill>
                  <a:schemeClr val="bg1">
                    <a:lumMod val="50000"/>
                  </a:schemeClr>
                </a:solidFill>
              </a:rPr>
              <a:t> </a:t>
            </a:r>
            <a:r>
              <a:rPr lang="en-US" altLang="ja-JP" sz="1200" b="1" dirty="0" smtClean="0">
                <a:solidFill>
                  <a:schemeClr val="bg1">
                    <a:lumMod val="50000"/>
                  </a:schemeClr>
                </a:solidFill>
              </a:rPr>
              <a:t>&amp;</a:t>
            </a:r>
            <a:r>
              <a:rPr lang="ja-JP" altLang="en-US" sz="1200" b="1" dirty="0" smtClean="0">
                <a:solidFill>
                  <a:schemeClr val="bg1">
                    <a:lumMod val="50000"/>
                  </a:schemeClr>
                </a:solidFill>
              </a:rPr>
              <a:t> </a:t>
            </a:r>
            <a:r>
              <a:rPr lang="en-US" altLang="ja-JP" sz="1200" b="1" dirty="0" smtClean="0">
                <a:solidFill>
                  <a:schemeClr val="bg1">
                    <a:lumMod val="50000"/>
                  </a:schemeClr>
                </a:solidFill>
              </a:rPr>
              <a:t>Push</a:t>
            </a:r>
            <a:endParaRPr lang="ja-JP" altLang="en-US" sz="1200" b="1" dirty="0">
              <a:solidFill>
                <a:schemeClr val="bg1">
                  <a:lumMod val="50000"/>
                </a:schemeClr>
              </a:solidFill>
            </a:endParaRPr>
          </a:p>
        </p:txBody>
      </p:sp>
      <p:sp>
        <p:nvSpPr>
          <p:cNvPr id="54" name="正方形/長方形 53"/>
          <p:cNvSpPr/>
          <p:nvPr/>
        </p:nvSpPr>
        <p:spPr bwMode="auto">
          <a:xfrm>
            <a:off x="2696274" y="299420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CI</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kumimoji="1" lang="ja-JP" altLang="en-US" sz="1200" b="1" dirty="0" smtClean="0">
              <a:solidFill>
                <a:schemeClr val="bg1">
                  <a:lumMod val="50000"/>
                </a:schemeClr>
              </a:solidFill>
              <a:latin typeface="+mn-ea"/>
            </a:endParaRPr>
          </a:p>
        </p:txBody>
      </p:sp>
      <p:sp>
        <p:nvSpPr>
          <p:cNvPr id="56" name="正方形/長方形 55"/>
          <p:cNvSpPr/>
          <p:nvPr/>
        </p:nvSpPr>
        <p:spPr bwMode="auto">
          <a:xfrm>
            <a:off x="2695676" y="3627468"/>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テンプレート</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アップロード</a:t>
            </a:r>
            <a:endParaRPr kumimoji="1" lang="ja-JP" altLang="en-US" sz="1200" b="1" dirty="0" smtClean="0">
              <a:solidFill>
                <a:schemeClr val="bg1">
                  <a:lumMod val="50000"/>
                </a:schemeClr>
              </a:solidFill>
              <a:latin typeface="+mn-ea"/>
            </a:endParaRPr>
          </a:p>
        </p:txBody>
      </p:sp>
      <p:sp>
        <p:nvSpPr>
          <p:cNvPr id="57" name="正方形/長方形 56"/>
          <p:cNvSpPr/>
          <p:nvPr/>
        </p:nvSpPr>
        <p:spPr bwMode="auto">
          <a:xfrm>
            <a:off x="2695676" y="426073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パラメータ</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設定</a:t>
            </a:r>
            <a:endParaRPr kumimoji="1" lang="ja-JP" altLang="en-US" sz="1200" b="1" dirty="0" smtClean="0">
              <a:solidFill>
                <a:schemeClr val="bg1">
                  <a:lumMod val="50000"/>
                </a:schemeClr>
              </a:solidFill>
              <a:latin typeface="+mn-ea"/>
            </a:endParaRPr>
          </a:p>
        </p:txBody>
      </p:sp>
      <p:sp>
        <p:nvSpPr>
          <p:cNvPr id="58" name="正方形/長方形 57"/>
          <p:cNvSpPr/>
          <p:nvPr/>
        </p:nvSpPr>
        <p:spPr bwMode="auto">
          <a:xfrm>
            <a:off x="2693641" y="4893997"/>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Staging</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59" name="正方形/長方形 58"/>
          <p:cNvSpPr/>
          <p:nvPr/>
        </p:nvSpPr>
        <p:spPr bwMode="auto">
          <a:xfrm>
            <a:off x="2693749"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65" name="直方体 64"/>
          <p:cNvSpPr/>
          <p:nvPr/>
        </p:nvSpPr>
        <p:spPr bwMode="auto">
          <a:xfrm>
            <a:off x="7293465" y="492557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chemeClr val="bg1">
                    <a:lumMod val="50000"/>
                  </a:schemeClr>
                </a:solidFill>
                <a:effectLst>
                  <a:glow rad="127000">
                    <a:schemeClr val="bg1"/>
                  </a:glow>
                </a:effectLst>
              </a:rPr>
              <a:t>Staging</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587217" y="4929987"/>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2" name="右矢印 91"/>
          <p:cNvSpPr/>
          <p:nvPr/>
        </p:nvSpPr>
        <p:spPr bwMode="auto">
          <a:xfrm rot="5400000">
            <a:off x="1281063" y="2534276"/>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587217" y="4019295"/>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6" name="直方体 45"/>
          <p:cNvSpPr/>
          <p:nvPr/>
        </p:nvSpPr>
        <p:spPr bwMode="auto">
          <a:xfrm>
            <a:off x="9587217" y="3108603"/>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API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pic>
        <p:nvPicPr>
          <p:cNvPr id="47"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8841" y="514760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48" name="図 47"/>
          <p:cNvPicPr>
            <a:picLocks noChangeAspect="1"/>
          </p:cNvPicPr>
          <p:nvPr/>
        </p:nvPicPr>
        <p:blipFill>
          <a:blip r:embed="rId5"/>
          <a:stretch>
            <a:fillRect/>
          </a:stretch>
        </p:blipFill>
        <p:spPr>
          <a:xfrm>
            <a:off x="10035695" y="5126691"/>
            <a:ext cx="464052" cy="491965"/>
          </a:xfrm>
          <a:prstGeom prst="rect">
            <a:avLst/>
          </a:prstGeom>
        </p:spPr>
      </p:pic>
      <p:pic>
        <p:nvPicPr>
          <p:cNvPr id="49" name="図 48"/>
          <p:cNvPicPr>
            <a:picLocks noChangeAspect="1"/>
          </p:cNvPicPr>
          <p:nvPr/>
        </p:nvPicPr>
        <p:blipFill>
          <a:blip r:embed="rId5"/>
          <a:stretch>
            <a:fillRect/>
          </a:stretch>
        </p:blipFill>
        <p:spPr>
          <a:xfrm>
            <a:off x="10050271" y="4200891"/>
            <a:ext cx="464052" cy="491965"/>
          </a:xfrm>
          <a:prstGeom prst="rect">
            <a:avLst/>
          </a:prstGeom>
        </p:spPr>
      </p:pic>
      <p:pic>
        <p:nvPicPr>
          <p:cNvPr id="53" name="図 52"/>
          <p:cNvPicPr>
            <a:picLocks noChangeAspect="1"/>
          </p:cNvPicPr>
          <p:nvPr/>
        </p:nvPicPr>
        <p:blipFill>
          <a:blip r:embed="rId5"/>
          <a:stretch>
            <a:fillRect/>
          </a:stretch>
        </p:blipFill>
        <p:spPr>
          <a:xfrm>
            <a:off x="10050271" y="3278597"/>
            <a:ext cx="464052" cy="491965"/>
          </a:xfrm>
          <a:prstGeom prst="rect">
            <a:avLst/>
          </a:prstGeom>
        </p:spPr>
      </p:pic>
      <p:pic>
        <p:nvPicPr>
          <p:cNvPr id="55"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0" name="図 59"/>
          <p:cNvPicPr>
            <a:picLocks noChangeAspect="1"/>
          </p:cNvPicPr>
          <p:nvPr/>
        </p:nvPicPr>
        <p:blipFill>
          <a:blip r:embed="rId5">
            <a:grayscl/>
          </a:blip>
          <a:stretch>
            <a:fillRect/>
          </a:stretch>
        </p:blipFill>
        <p:spPr>
          <a:xfrm>
            <a:off x="7738656" y="5113640"/>
            <a:ext cx="464052" cy="491965"/>
          </a:xfrm>
          <a:prstGeom prst="rect">
            <a:avLst/>
          </a:prstGeom>
        </p:spPr>
      </p:pic>
    </p:spTree>
    <p:extLst>
      <p:ext uri="{BB962C8B-B14F-4D97-AF65-F5344CB8AC3E}">
        <p14:creationId xmlns:p14="http://schemas.microsoft.com/office/powerpoint/2010/main" val="404775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環境への</a:t>
            </a:r>
            <a:r>
              <a:rPr lang="en-US" altLang="ja-JP" dirty="0" smtClean="0"/>
              <a:t>CD</a:t>
            </a:r>
            <a:r>
              <a:rPr lang="ja-JP" altLang="en-US" dirty="0" smtClean="0"/>
              <a:t>実行</a:t>
            </a:r>
            <a:endParaRPr lang="en-US" altLang="ja-JP" dirty="0" smtClean="0"/>
          </a:p>
          <a:p>
            <a:pPr lvl="1"/>
            <a:r>
              <a:rPr lang="en-US" altLang="ja-JP" dirty="0"/>
              <a:t>CD</a:t>
            </a:r>
            <a:r>
              <a:rPr lang="ja-JP" altLang="en-US" dirty="0"/>
              <a:t>実行で、実際</a:t>
            </a:r>
            <a:r>
              <a:rPr lang="ja-JP" altLang="en-US" dirty="0" smtClean="0"/>
              <a:t>に</a:t>
            </a:r>
            <a:r>
              <a:rPr lang="en-US" altLang="ja-JP" dirty="0" smtClean="0"/>
              <a:t>Production</a:t>
            </a:r>
            <a:r>
              <a:rPr lang="ja-JP" altLang="en-US" dirty="0" smtClean="0"/>
              <a:t>環境</a:t>
            </a:r>
            <a:r>
              <a:rPr lang="ja-JP" altLang="en-US" dirty="0"/>
              <a:t>へ</a:t>
            </a:r>
            <a:r>
              <a:rPr lang="en-US" altLang="ja-JP" dirty="0"/>
              <a:t>Deploy</a:t>
            </a:r>
            <a:r>
              <a:rPr lang="ja-JP" altLang="en-US" dirty="0"/>
              <a:t>を実行します。</a:t>
            </a:r>
            <a:endParaRPr lang="en-US" altLang="ja-JP"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(16/21)</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703512" y="4581128"/>
            <a:ext cx="1872208" cy="701336"/>
          </a:xfrm>
          <a:prstGeom prst="wedgeRoundRectCallout">
            <a:avLst>
              <a:gd name="adj1" fmla="val -31275"/>
              <a:gd name="adj2" fmla="val 11369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3" name="図 12"/>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5" name="角丸四角形 14"/>
          <p:cNvSpPr/>
          <p:nvPr/>
        </p:nvSpPr>
        <p:spPr bwMode="auto">
          <a:xfrm>
            <a:off x="9402826" y="1311173"/>
            <a:ext cx="864096" cy="227257"/>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096829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CD</a:t>
            </a:r>
            <a:r>
              <a:rPr lang="ja-JP" altLang="en-US" dirty="0" smtClean="0"/>
              <a:t>実行指定</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(17/21)</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latin typeface="+mn-ea"/>
              </a:rPr>
              <a:t>production</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984609"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904103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a:t>CD</a:t>
            </a:r>
            <a:r>
              <a:rPr lang="ja-JP" altLang="en-US" dirty="0"/>
              <a:t>の実行結果は、</a:t>
            </a:r>
            <a:r>
              <a:rPr lang="en-US" altLang="ja-JP" dirty="0" err="1"/>
              <a:t>Exastro</a:t>
            </a:r>
            <a:r>
              <a:rPr lang="en-US" altLang="ja-JP" dirty="0"/>
              <a:t> IT-Automation</a:t>
            </a:r>
            <a:r>
              <a:rPr lang="ja-JP" altLang="en-US" dirty="0" err="1"/>
              <a:t>、</a:t>
            </a:r>
            <a:r>
              <a:rPr lang="en-US" altLang="ja-JP" dirty="0" err="1"/>
              <a:t>ArgoCD</a:t>
            </a:r>
            <a:r>
              <a:rPr lang="ja-JP" altLang="en-US" dirty="0"/>
              <a:t>より確認できます。</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(18/21)</a:t>
            </a:r>
            <a:endParaRPr kumimoji="1" lang="ja-JP" altLang="en-US" dirty="0"/>
          </a:p>
        </p:txBody>
      </p:sp>
      <p:sp>
        <p:nvSpPr>
          <p:cNvPr id="15" name="角丸四角形吹き出し 14"/>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3"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7" name="角丸四角形 16"/>
          <p:cNvSpPr/>
          <p:nvPr/>
        </p:nvSpPr>
        <p:spPr bwMode="auto">
          <a:xfrm>
            <a:off x="9389138" y="1568444"/>
            <a:ext cx="884758" cy="217492"/>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11064552" y="476672"/>
            <a:ext cx="1055800" cy="1403017"/>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324619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(Production</a:t>
            </a:r>
            <a:r>
              <a:rPr lang="ja-JP" altLang="en-US" dirty="0" smtClean="0"/>
              <a:t>環境</a:t>
            </a:r>
            <a:r>
              <a:rPr lang="en-US" altLang="ja-JP" dirty="0"/>
              <a:t>)</a:t>
            </a:r>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(19/21)</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4" name="図 23"/>
          <p:cNvPicPr>
            <a:picLocks noChangeAspect="1"/>
          </p:cNvPicPr>
          <p:nvPr/>
        </p:nvPicPr>
        <p:blipFill>
          <a:blip r:embed="rId6"/>
          <a:stretch>
            <a:fillRect/>
          </a:stretch>
        </p:blipFill>
        <p:spPr>
          <a:xfrm>
            <a:off x="5926333" y="2059168"/>
            <a:ext cx="3426249" cy="743776"/>
          </a:xfrm>
          <a:prstGeom prst="rect">
            <a:avLst/>
          </a:prstGeom>
        </p:spPr>
      </p:pic>
    </p:spTree>
    <p:extLst>
      <p:ext uri="{BB962C8B-B14F-4D97-AF65-F5344CB8AC3E}">
        <p14:creationId xmlns:p14="http://schemas.microsoft.com/office/powerpoint/2010/main" val="2128406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kumimoji="1" lang="ja-JP" altLang="en-US" dirty="0" smtClean="0"/>
              <a:t>前提条件</a:t>
            </a:r>
            <a:endParaRPr kumimoji="1" lang="en-US" altLang="ja-JP" dirty="0" smtClean="0"/>
          </a:p>
          <a:p>
            <a:pPr lvl="1"/>
            <a:r>
              <a:rPr kumimoji="1" lang="ja-JP" altLang="en-US" dirty="0" smtClean="0"/>
              <a:t>環境</a:t>
            </a:r>
            <a:endParaRPr kumimoji="1" lang="en-US" altLang="ja-JP" dirty="0" smtClean="0"/>
          </a:p>
          <a:p>
            <a:pPr lvl="2"/>
            <a:r>
              <a:rPr kumimoji="1" lang="en-US" altLang="ja-JP" dirty="0" smtClean="0"/>
              <a:t>Kubernetes</a:t>
            </a:r>
            <a:r>
              <a:rPr kumimoji="1" lang="ja-JP" altLang="en-US" dirty="0" smtClean="0"/>
              <a:t>環境が構築されていること</a:t>
            </a:r>
            <a:endParaRPr kumimoji="1" lang="en-US" altLang="ja-JP" dirty="0" smtClean="0"/>
          </a:p>
          <a:p>
            <a:pPr lvl="2"/>
            <a:r>
              <a:rPr lang="ja-JP" altLang="en-US" dirty="0"/>
              <a:t>使用する</a:t>
            </a:r>
            <a:r>
              <a:rPr lang="en-US" altLang="ja-JP" dirty="0" err="1"/>
              <a:t>ServiceAccount</a:t>
            </a:r>
            <a:r>
              <a:rPr lang="ja-JP" altLang="en-US" dirty="0"/>
              <a:t>に</a:t>
            </a:r>
            <a:r>
              <a:rPr lang="en-US" altLang="ja-JP" dirty="0"/>
              <a:t>cluster-admin</a:t>
            </a:r>
            <a:r>
              <a:rPr lang="ja-JP" altLang="en-US" dirty="0"/>
              <a:t>ロールが付与されている</a:t>
            </a:r>
            <a:r>
              <a:rPr lang="ja-JP" altLang="en-US" dirty="0" smtClean="0"/>
              <a:t>こと</a:t>
            </a:r>
            <a:endParaRPr lang="en-US" altLang="ja-JP" dirty="0" smtClean="0"/>
          </a:p>
          <a:p>
            <a:pPr lvl="2"/>
            <a:r>
              <a:rPr lang="en-US" altLang="ja-JP" dirty="0" smtClean="0"/>
              <a:t>Kubernetes</a:t>
            </a:r>
            <a:r>
              <a:rPr lang="ja-JP" altLang="en-US" dirty="0" smtClean="0"/>
              <a:t>環境から外部インターネットに接続できること</a:t>
            </a:r>
            <a:endParaRPr lang="en-US" altLang="ja-JP" dirty="0" smtClean="0"/>
          </a:p>
          <a:p>
            <a:pPr lvl="2"/>
            <a:r>
              <a:rPr lang="en-US" altLang="ja-JP" dirty="0" smtClean="0"/>
              <a:t>PC</a:t>
            </a:r>
            <a:r>
              <a:rPr lang="ja-JP" altLang="en-US" dirty="0" smtClean="0"/>
              <a:t>環境から外部インターネットに接続できること</a:t>
            </a:r>
            <a:endParaRPr lang="en-US" altLang="ja-JP" dirty="0" smtClean="0"/>
          </a:p>
          <a:p>
            <a:pPr lvl="2"/>
            <a:r>
              <a:rPr lang="ja-JP" altLang="en-US" dirty="0" smtClean="0"/>
              <a:t>ポート番号</a:t>
            </a:r>
            <a:r>
              <a:rPr lang="en-US" altLang="ja-JP" dirty="0" smtClean="0"/>
              <a:t>(30080,</a:t>
            </a:r>
            <a:r>
              <a:rPr lang="ja-JP" altLang="en-US" dirty="0" smtClean="0"/>
              <a:t> </a:t>
            </a:r>
            <a:r>
              <a:rPr lang="en-US" altLang="ja-JP" dirty="0" smtClean="0"/>
              <a:t>30081,</a:t>
            </a:r>
            <a:r>
              <a:rPr lang="ja-JP" altLang="en-US" dirty="0" smtClean="0"/>
              <a:t> </a:t>
            </a:r>
            <a:r>
              <a:rPr lang="en-US" altLang="ja-JP" dirty="0" smtClean="0"/>
              <a:t>30901</a:t>
            </a:r>
            <a:r>
              <a:rPr lang="ja-JP" altLang="en-US" dirty="0" smtClean="0"/>
              <a:t>～</a:t>
            </a:r>
            <a:r>
              <a:rPr lang="en-US" altLang="ja-JP" dirty="0" smtClean="0"/>
              <a:t>30907)</a:t>
            </a:r>
            <a:r>
              <a:rPr lang="ja-JP" altLang="en-US" dirty="0" smtClean="0"/>
              <a:t>が使用できること</a:t>
            </a:r>
            <a:endParaRPr lang="en-US" altLang="ja-JP" dirty="0" smtClean="0"/>
          </a:p>
          <a:p>
            <a:pPr marL="360000" lvl="2" indent="0">
              <a:buNone/>
            </a:pPr>
            <a:r>
              <a:rPr lang="ja-JP" altLang="en-US" dirty="0"/>
              <a:t>　</a:t>
            </a:r>
            <a:r>
              <a:rPr lang="en-US" altLang="ja-JP" dirty="0" smtClean="0"/>
              <a:t>(</a:t>
            </a:r>
            <a:r>
              <a:rPr lang="ja-JP" altLang="en-US" dirty="0" smtClean="0"/>
              <a:t>ポート番号は</a:t>
            </a:r>
            <a:r>
              <a:rPr lang="en-US" altLang="ja-JP" dirty="0" smtClean="0"/>
              <a:t>epoch-</a:t>
            </a:r>
            <a:r>
              <a:rPr lang="en-US" altLang="ja-JP" dirty="0" err="1" smtClean="0"/>
              <a:t>install.yaml</a:t>
            </a:r>
            <a:r>
              <a:rPr lang="ja-JP" altLang="en-US" dirty="0" smtClean="0"/>
              <a:t>に記述されており、変更する際は編集後インストールを実行する必要があります）</a:t>
            </a:r>
            <a:endParaRPr lang="en-US" altLang="ja-JP" dirty="0"/>
          </a:p>
          <a:p>
            <a:pPr lvl="2"/>
            <a:endParaRPr lang="en-US" altLang="ja-JP" dirty="0" smtClean="0"/>
          </a:p>
          <a:p>
            <a:pPr lvl="1"/>
            <a:r>
              <a:rPr lang="ja-JP" altLang="en-US" dirty="0"/>
              <a:t>アカウント</a:t>
            </a:r>
            <a:endParaRPr kumimoji="1" lang="en-US" altLang="ja-JP" dirty="0" smtClean="0"/>
          </a:p>
          <a:p>
            <a:pPr lvl="2"/>
            <a:r>
              <a:rPr lang="ja-JP" altLang="en-US" dirty="0" smtClean="0"/>
              <a:t>アプリケーションコードを</a:t>
            </a:r>
            <a:r>
              <a:rPr lang="ja-JP" altLang="en-US" dirty="0"/>
              <a:t>登録</a:t>
            </a:r>
            <a:r>
              <a:rPr lang="ja-JP" altLang="en-US" dirty="0" smtClean="0"/>
              <a:t>する</a:t>
            </a:r>
            <a:r>
              <a:rPr lang="en-US" altLang="ja-JP" dirty="0" smtClean="0"/>
              <a:t>GitHub</a:t>
            </a:r>
            <a:r>
              <a:rPr lang="ja-JP" altLang="en-US" dirty="0" smtClean="0"/>
              <a:t>のアカウントが準備されていること</a:t>
            </a:r>
            <a:endParaRPr lang="en-US" altLang="ja-JP" dirty="0" smtClean="0"/>
          </a:p>
          <a:p>
            <a:pPr lvl="2"/>
            <a:r>
              <a:rPr lang="en-US" altLang="ja-JP" dirty="0" smtClean="0"/>
              <a:t>Kubernetes</a:t>
            </a:r>
            <a:r>
              <a:rPr lang="ja-JP" altLang="en-US" dirty="0" smtClean="0"/>
              <a:t> </a:t>
            </a:r>
            <a:r>
              <a:rPr lang="en-US" altLang="ja-JP" dirty="0" smtClean="0"/>
              <a:t>Manifest</a:t>
            </a:r>
            <a:r>
              <a:rPr lang="ja-JP" altLang="en-US" dirty="0" smtClean="0"/>
              <a:t>を</a:t>
            </a:r>
            <a:r>
              <a:rPr lang="ja-JP" altLang="en-US" dirty="0"/>
              <a:t>登録する</a:t>
            </a:r>
            <a:r>
              <a:rPr lang="en-US" altLang="ja-JP" dirty="0" smtClean="0"/>
              <a:t>GitHub</a:t>
            </a:r>
            <a:r>
              <a:rPr lang="ja-JP" altLang="en-US" dirty="0" smtClean="0"/>
              <a:t>のアカウント</a:t>
            </a:r>
            <a:r>
              <a:rPr lang="ja-JP" altLang="en-US" dirty="0"/>
              <a:t>が準備されている</a:t>
            </a:r>
            <a:r>
              <a:rPr lang="ja-JP" altLang="en-US" dirty="0" smtClean="0"/>
              <a:t>こと</a:t>
            </a:r>
            <a:endParaRPr lang="en-US" altLang="ja-JP" dirty="0" smtClean="0"/>
          </a:p>
          <a:p>
            <a:pPr lvl="2"/>
            <a:r>
              <a:rPr lang="ja-JP" altLang="en-US" dirty="0" smtClean="0"/>
              <a:t>コンテナイメージを登録する</a:t>
            </a:r>
            <a:r>
              <a:rPr lang="en-US" altLang="ja-JP" dirty="0" smtClean="0"/>
              <a:t>DockerHub</a:t>
            </a:r>
            <a:r>
              <a:rPr lang="ja-JP" altLang="en-US" dirty="0" smtClean="0"/>
              <a:t>のアカウントが準備されていること</a:t>
            </a:r>
            <a:endParaRPr lang="en-US" altLang="ja-JP" dirty="0"/>
          </a:p>
          <a:p>
            <a:pPr lvl="1"/>
            <a:endParaRPr kumimoji="1" lang="en-US" altLang="ja-JP" dirty="0" smtClean="0"/>
          </a:p>
          <a:p>
            <a:pPr lvl="1"/>
            <a:endParaRPr lang="en-US" altLang="ja-JP"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smtClean="0">
                <a:solidFill>
                  <a:prstClr val="white"/>
                </a:solidFill>
                <a:latin typeface="Meiryo UI" panose="020B0604030504040204" pitchFamily="50" charset="-128"/>
                <a:ea typeface="Meiryo UI" panose="020B0604030504040204" pitchFamily="50" charset="-128"/>
              </a:rPr>
              <a:t>EPOCH</a:t>
            </a:r>
            <a:r>
              <a:rPr kumimoji="0" lang="ja-JP" altLang="en-US" b="1" dirty="0" smtClean="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(2/5)</a:t>
            </a:r>
            <a:endParaRPr kumimoji="1" lang="ja-JP" altLang="en-US" dirty="0"/>
          </a:p>
        </p:txBody>
      </p:sp>
    </p:spTree>
    <p:extLst>
      <p:ext uri="{BB962C8B-B14F-4D97-AF65-F5344CB8AC3E}">
        <p14:creationId xmlns:p14="http://schemas.microsoft.com/office/powerpoint/2010/main" val="12199809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a:t>(Production</a:t>
            </a:r>
            <a:r>
              <a:rPr lang="ja-JP" altLang="en-US" dirty="0"/>
              <a:t>環境</a:t>
            </a:r>
            <a:r>
              <a:rPr lang="en-US" altLang="ja-JP" dirty="0" smtClean="0"/>
              <a:t>)</a:t>
            </a:r>
            <a:endParaRPr lang="en-US" altLang="ja-JP" dirty="0"/>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a:t>
            </a:r>
            <a:r>
              <a:rPr lang="en-US" altLang="ja-JP" b="1" dirty="0"/>
              <a:t>20/21)</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2660826" y="4012923"/>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2917"/>
              <a:gd name="adj2" fmla="val 9399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rgbClr val="FF0000"/>
                </a:solidFill>
                <a:latin typeface="+mn-ea"/>
              </a:rPr>
              <a:t>production</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4052568" y="4465849"/>
            <a:ext cx="2863973" cy="161497"/>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52145" y="1539932"/>
            <a:ext cx="3493311" cy="1518036"/>
          </a:xfrm>
          <a:prstGeom prst="rect">
            <a:avLst/>
          </a:prstGeom>
        </p:spPr>
      </p:pic>
    </p:spTree>
    <p:extLst>
      <p:ext uri="{BB962C8B-B14F-4D97-AF65-F5344CB8AC3E}">
        <p14:creationId xmlns:p14="http://schemas.microsoft.com/office/powerpoint/2010/main" val="23551345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(21/21)</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Production</a:t>
            </a:r>
            <a:r>
              <a:rPr kumimoji="1" lang="ja-JP" altLang="en-US" dirty="0" smtClean="0"/>
              <a:t>環境のアプリケーションの確認</a:t>
            </a:r>
            <a:endParaRPr kumimoji="1" lang="en-US" altLang="ja-JP" dirty="0" smtClean="0"/>
          </a:p>
          <a:p>
            <a:pPr lvl="1"/>
            <a:r>
              <a:rPr lang="ja-JP" altLang="en-US" dirty="0"/>
              <a:t>ブラウザで以下の</a:t>
            </a:r>
            <a:r>
              <a:rPr lang="en-US" altLang="ja-JP" dirty="0"/>
              <a:t>URL</a:t>
            </a:r>
            <a:r>
              <a:rPr lang="ja-JP" altLang="en-US" dirty="0"/>
              <a:t>に接続し</a:t>
            </a:r>
            <a:r>
              <a:rPr lang="ja-JP" altLang="en-US" dirty="0" smtClean="0"/>
              <a:t>、デプロイしたサンプルアプリケーションを表示します</a:t>
            </a:r>
            <a:endParaRPr lang="en-US" altLang="ja-JP" dirty="0"/>
          </a:p>
          <a:p>
            <a:pPr marL="180000" lvl="1" indent="0">
              <a:buNone/>
            </a:pPr>
            <a:r>
              <a:rPr lang="en-US" altLang="ja-JP" dirty="0" smtClean="0"/>
              <a:t>	http</a:t>
            </a:r>
            <a:r>
              <a:rPr lang="en-US" altLang="ja-JP" dirty="0"/>
              <a:t>://[Kubernetes</a:t>
            </a:r>
            <a:r>
              <a:rPr lang="ja-JP" altLang="en-US" dirty="0"/>
              <a:t> </a:t>
            </a:r>
            <a:r>
              <a:rPr lang="en-US" altLang="ja-JP" dirty="0"/>
              <a:t>master</a:t>
            </a:r>
            <a:r>
              <a:rPr lang="ja-JP" altLang="en-US" dirty="0" smtClean="0"/>
              <a:t>ノードの</a:t>
            </a:r>
            <a:r>
              <a:rPr lang="en-US" altLang="ja-JP" dirty="0"/>
              <a:t>IP</a:t>
            </a:r>
            <a:r>
              <a:rPr lang="ja-JP" altLang="en-US" dirty="0"/>
              <a:t>アドレスまたはホスト名</a:t>
            </a:r>
            <a:r>
              <a:rPr lang="en-US" altLang="ja-JP" dirty="0" smtClean="0"/>
              <a:t>]:</a:t>
            </a:r>
            <a:r>
              <a:rPr lang="en-US" altLang="ja-JP" dirty="0" smtClean="0">
                <a:solidFill>
                  <a:srgbClr val="FF0000"/>
                </a:solidFill>
              </a:rPr>
              <a:t>31003</a:t>
            </a:r>
            <a:r>
              <a:rPr lang="en-US" altLang="ja-JP" dirty="0" smtClean="0"/>
              <a:t>/front-end.html</a:t>
            </a:r>
            <a:endParaRPr lang="en-US" altLang="ja-JP" dirty="0"/>
          </a:p>
        </p:txBody>
      </p:sp>
      <p:pic>
        <p:nvPicPr>
          <p:cNvPr id="8" name="図 7"/>
          <p:cNvPicPr>
            <a:picLocks noChangeAspect="1"/>
          </p:cNvPicPr>
          <p:nvPr/>
        </p:nvPicPr>
        <p:blipFill>
          <a:blip r:embed="rId2"/>
          <a:stretch>
            <a:fillRect/>
          </a:stretch>
        </p:blipFill>
        <p:spPr>
          <a:xfrm>
            <a:off x="1271464" y="1844824"/>
            <a:ext cx="5211770" cy="4168882"/>
          </a:xfrm>
          <a:prstGeom prst="rect">
            <a:avLst/>
          </a:prstGeom>
          <a:ln w="12700">
            <a:solidFill>
              <a:schemeClr val="tx1"/>
            </a:solidFill>
          </a:ln>
        </p:spPr>
      </p:pic>
      <p:sp>
        <p:nvSpPr>
          <p:cNvPr id="12" name="テキスト ボックス 11"/>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でチュートリアルは終了になります。</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お疲れ様でした。</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3" name="角丸四角形吹き出し 12"/>
          <p:cNvSpPr/>
          <p:nvPr/>
        </p:nvSpPr>
        <p:spPr bwMode="auto">
          <a:xfrm>
            <a:off x="6960096" y="1988840"/>
            <a:ext cx="4105105" cy="603222"/>
          </a:xfrm>
          <a:prstGeom prst="wedgeRoundRectCallout">
            <a:avLst>
              <a:gd name="adj1" fmla="val -65874"/>
              <a:gd name="adj2" fmla="val 4132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Staging</a:t>
            </a:r>
            <a:r>
              <a:rPr lang="ja-JP" altLang="en-US" sz="1100" b="1" dirty="0">
                <a:latin typeface="+mn-ea"/>
              </a:rPr>
              <a:t>環境と同様に画面が表示されることを確認します</a:t>
            </a:r>
          </a:p>
        </p:txBody>
      </p:sp>
    </p:spTree>
    <p:extLst>
      <p:ext uri="{BB962C8B-B14F-4D97-AF65-F5344CB8AC3E}">
        <p14:creationId xmlns:p14="http://schemas.microsoft.com/office/powerpoint/2010/main" val="10698276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5.</a:t>
            </a:r>
            <a:r>
              <a:rPr lang="ja-JP" altLang="en-US" dirty="0" smtClean="0"/>
              <a:t> 付録</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ja-JP" altLang="en-US" dirty="0" smtClean="0"/>
              <a:t>本資料中で行った内容の補足をします。</a:t>
            </a:r>
            <a:endParaRPr kumimoji="1" lang="ja-JP" altLang="en-US" dirty="0"/>
          </a:p>
        </p:txBody>
      </p:sp>
    </p:spTree>
    <p:extLst>
      <p:ext uri="{BB962C8B-B14F-4D97-AF65-F5344CB8AC3E}">
        <p14:creationId xmlns:p14="http://schemas.microsoft.com/office/powerpoint/2010/main" val="150385157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pPr marL="180000" lvl="1" indent="0">
              <a:buNone/>
            </a:pPr>
            <a:r>
              <a:rPr lang="ja-JP" altLang="en-US" sz="1400" dirty="0" smtClean="0"/>
              <a:t>以下、現在の</a:t>
            </a:r>
            <a:r>
              <a:rPr lang="en-US" altLang="ja-JP" sz="1400" dirty="0" err="1" smtClean="0"/>
              <a:t>Exastro</a:t>
            </a:r>
            <a:r>
              <a:rPr lang="ja-JP" altLang="en-US" sz="1400" dirty="0" smtClean="0"/>
              <a:t> </a:t>
            </a:r>
            <a:r>
              <a:rPr lang="en-US" altLang="ja-JP" sz="1400" dirty="0" smtClean="0"/>
              <a:t>EPOCH</a:t>
            </a:r>
            <a:r>
              <a:rPr lang="ja-JP" altLang="en-US" sz="1400" dirty="0" smtClean="0"/>
              <a:t>のバージョンでの制限事項となります。今後のバージョンで変更される可能性があります。</a:t>
            </a:r>
            <a:endParaRPr lang="en-US" altLang="ja-JP" sz="1400" dirty="0" smtClean="0"/>
          </a:p>
          <a:p>
            <a:pPr marL="180000" lvl="1" indent="0">
              <a:buNone/>
            </a:pPr>
            <a:endParaRPr lang="en-US" altLang="ja-JP" sz="1400" dirty="0" smtClean="0"/>
          </a:p>
          <a:p>
            <a:pPr lvl="1"/>
            <a:r>
              <a:rPr lang="ja-JP" altLang="en-US" sz="1400" dirty="0" smtClean="0"/>
              <a:t>制限事項（今後対応する予定）</a:t>
            </a:r>
            <a:endParaRPr lang="en-US" altLang="ja-JP" sz="1400" dirty="0" smtClean="0"/>
          </a:p>
          <a:p>
            <a:pPr lvl="2"/>
            <a:r>
              <a:rPr lang="ja-JP" altLang="en-US" sz="1200" dirty="0" smtClean="0"/>
              <a:t>アプリケーションコード</a:t>
            </a:r>
            <a:r>
              <a:rPr lang="ja-JP" altLang="en-US" sz="1200" dirty="0"/>
              <a:t>のリポジトリは、現在１つのみ対応となっております</a:t>
            </a:r>
            <a:r>
              <a:rPr lang="ja-JP" altLang="en-US" sz="1200" dirty="0" smtClean="0"/>
              <a:t>。</a:t>
            </a:r>
            <a:endParaRPr lang="en-US" altLang="ja-JP" sz="1200" dirty="0" smtClean="0"/>
          </a:p>
          <a:p>
            <a:pPr lvl="2"/>
            <a:r>
              <a:rPr lang="ja-JP" altLang="en-US" sz="1200" dirty="0" smtClean="0"/>
              <a:t>現在は、アプリケーションコード毎の</a:t>
            </a:r>
            <a:r>
              <a:rPr lang="en-US" altLang="ja-JP" sz="1200" dirty="0" err="1" smtClean="0"/>
              <a:t>Git</a:t>
            </a:r>
            <a:r>
              <a:rPr lang="ja-JP" altLang="en-US" sz="1200" dirty="0" smtClean="0"/>
              <a:t>アカウントには対応しておりません。</a:t>
            </a:r>
            <a:endParaRPr lang="en-US" altLang="ja-JP" sz="1200" dirty="0" smtClean="0"/>
          </a:p>
          <a:p>
            <a:pPr lvl="2"/>
            <a:r>
              <a:rPr lang="en-US" altLang="ja-JP" sz="1200" dirty="0" err="1" smtClean="0"/>
              <a:t>Git</a:t>
            </a:r>
            <a:r>
              <a:rPr lang="ja-JP" altLang="en-US" sz="1200" dirty="0"/>
              <a:t>サービス選択は次バージョン以降で対応</a:t>
            </a:r>
            <a:r>
              <a:rPr lang="ja-JP" altLang="en-US" sz="1200" dirty="0" smtClean="0"/>
              <a:t>予定です。現在は指定</a:t>
            </a:r>
            <a:r>
              <a:rPr lang="ja-JP" altLang="en-US" sz="1200" dirty="0"/>
              <a:t>された</a:t>
            </a:r>
            <a:r>
              <a:rPr lang="en-US" altLang="ja-JP" sz="1200" dirty="0"/>
              <a:t>URL</a:t>
            </a:r>
            <a:r>
              <a:rPr lang="ja-JP" altLang="en-US" sz="1200" dirty="0"/>
              <a:t>の</a:t>
            </a:r>
            <a:r>
              <a:rPr lang="en-US" altLang="ja-JP" sz="1200" dirty="0" err="1"/>
              <a:t>Git</a:t>
            </a:r>
            <a:r>
              <a:rPr lang="ja-JP" altLang="en-US" sz="1200" dirty="0"/>
              <a:t>リポジトリの動作となります</a:t>
            </a:r>
            <a:r>
              <a:rPr lang="ja-JP" altLang="en-US" sz="1200" dirty="0" smtClean="0"/>
              <a:t>。</a:t>
            </a:r>
            <a:endParaRPr lang="en-US" altLang="ja-JP" sz="1200" dirty="0"/>
          </a:p>
          <a:p>
            <a:pPr lvl="2"/>
            <a:r>
              <a:rPr lang="ja-JP" altLang="en-US" sz="1200" dirty="0" smtClean="0"/>
              <a:t>ビルドブランチ</a:t>
            </a:r>
            <a:r>
              <a:rPr lang="ja-JP" altLang="en-US" sz="1200" dirty="0"/>
              <a:t>は次バージョン以降で対応</a:t>
            </a:r>
            <a:r>
              <a:rPr lang="ja-JP" altLang="en-US" sz="1200" dirty="0" smtClean="0"/>
              <a:t>予定です。現在は</a:t>
            </a:r>
            <a:r>
              <a:rPr lang="en-US" altLang="ja-JP" sz="1200" dirty="0" smtClean="0"/>
              <a:t>Push</a:t>
            </a:r>
            <a:r>
              <a:rPr lang="ja-JP" altLang="en-US" sz="1200" dirty="0" smtClean="0"/>
              <a:t>された内容でビルドされます。</a:t>
            </a:r>
            <a:endParaRPr lang="en-US" altLang="ja-JP" sz="1200" dirty="0" smtClean="0"/>
          </a:p>
          <a:p>
            <a:pPr lvl="2"/>
            <a:r>
              <a:rPr lang="ja-JP" altLang="en-US" sz="1200" dirty="0" smtClean="0"/>
              <a:t>静的解析</a:t>
            </a:r>
            <a:r>
              <a:rPr lang="ja-JP" altLang="en-US" sz="1200" dirty="0"/>
              <a:t>は次バージョン以降で対応</a:t>
            </a:r>
            <a:r>
              <a:rPr lang="ja-JP" altLang="en-US" sz="1200" dirty="0" smtClean="0"/>
              <a:t>予定です。現在は</a:t>
            </a:r>
            <a:r>
              <a:rPr lang="en-US" altLang="ja-JP" sz="1200" dirty="0" err="1" smtClean="0"/>
              <a:t>SonarQube</a:t>
            </a:r>
            <a:r>
              <a:rPr lang="ja-JP" altLang="en-US" sz="1200" dirty="0" smtClean="0"/>
              <a:t>を選択した場合に動作しません。</a:t>
            </a:r>
            <a:endParaRPr lang="en-US" altLang="ja-JP" sz="1200" dirty="0"/>
          </a:p>
          <a:p>
            <a:pPr lvl="2"/>
            <a:r>
              <a:rPr lang="ja-JP" altLang="en-US" sz="1200" dirty="0" smtClean="0"/>
              <a:t>レジストリサービス</a:t>
            </a:r>
            <a:r>
              <a:rPr lang="ja-JP" altLang="en-US" sz="1200" dirty="0"/>
              <a:t>は現在内部のレジストリサービスのみとなっております</a:t>
            </a:r>
            <a:r>
              <a:rPr lang="ja-JP" altLang="en-US" sz="1200" dirty="0" smtClean="0"/>
              <a:t>。</a:t>
            </a:r>
            <a:endParaRPr lang="en-US" altLang="ja-JP" sz="1200" dirty="0" smtClean="0"/>
          </a:p>
          <a:p>
            <a:pPr lvl="2"/>
            <a:r>
              <a:rPr lang="ja-JP" altLang="en-US" sz="1200" dirty="0" smtClean="0"/>
              <a:t>イメージ</a:t>
            </a:r>
            <a:r>
              <a:rPr lang="ja-JP" altLang="en-US" sz="1200" dirty="0"/>
              <a:t>出力先以外の項目については次バージョン以降で対応</a:t>
            </a:r>
            <a:r>
              <a:rPr lang="ja-JP" altLang="en-US" sz="1200" dirty="0" smtClean="0"/>
              <a:t>予定です。</a:t>
            </a:r>
            <a:endParaRPr lang="en-US" altLang="ja-JP" sz="1200" dirty="0"/>
          </a:p>
          <a:p>
            <a:pPr lvl="2"/>
            <a:r>
              <a:rPr lang="en-US" altLang="ja-JP" sz="1200" dirty="0" smtClean="0"/>
              <a:t>Authentication </a:t>
            </a:r>
            <a:r>
              <a:rPr lang="en-US" altLang="ja-JP" sz="1200" dirty="0"/>
              <a:t>token, Base64 encoded certificate</a:t>
            </a:r>
            <a:r>
              <a:rPr lang="ja-JP" altLang="en-US" sz="1200" dirty="0" smtClean="0"/>
              <a:t>は次バージョン以降で対応予定です。</a:t>
            </a:r>
            <a:endParaRPr lang="en-US" altLang="ja-JP" sz="1200" dirty="0"/>
          </a:p>
          <a:p>
            <a:pPr lvl="2"/>
            <a:r>
              <a:rPr lang="ja-JP" altLang="en-US" sz="1200" dirty="0" smtClean="0"/>
              <a:t>テンプレート</a:t>
            </a:r>
            <a:r>
              <a:rPr lang="ja-JP" altLang="en-US" sz="1200" dirty="0"/>
              <a:t>で指定できる変数は、現在固定です</a:t>
            </a:r>
            <a:r>
              <a:rPr lang="ja-JP" altLang="en-US" sz="1200" dirty="0" smtClean="0"/>
              <a:t>。詳細は「コラム」を参照してください。</a:t>
            </a:r>
            <a:endParaRPr lang="en-US" altLang="ja-JP" sz="1200" dirty="0" smtClean="0"/>
          </a:p>
          <a:p>
            <a:pPr lvl="2"/>
            <a:endParaRPr lang="en-US" altLang="ja-JP" sz="1200" dirty="0" smtClean="0"/>
          </a:p>
          <a:p>
            <a:pPr lvl="1"/>
            <a:r>
              <a:rPr lang="ja-JP" altLang="en-US" sz="1400" dirty="0" smtClean="0"/>
              <a:t>注意事項</a:t>
            </a:r>
            <a:endParaRPr lang="en-US" altLang="ja-JP" sz="1400" dirty="0"/>
          </a:p>
          <a:p>
            <a:pPr lvl="2"/>
            <a:r>
              <a:rPr lang="en-US" altLang="ja-JP" sz="1200" dirty="0"/>
              <a:t>EPOCH</a:t>
            </a:r>
            <a:r>
              <a:rPr lang="ja-JP" altLang="en-US" sz="1200" dirty="0"/>
              <a:t>をインストールすると、</a:t>
            </a:r>
            <a:r>
              <a:rPr lang="en-US" altLang="ja-JP" sz="1200" dirty="0"/>
              <a:t>TEKTON</a:t>
            </a:r>
            <a:r>
              <a:rPr lang="ja-JP" altLang="en-US" sz="1200" dirty="0"/>
              <a:t>もインストールされます</a:t>
            </a:r>
            <a:r>
              <a:rPr lang="ja-JP" altLang="en-US" sz="1200" dirty="0" smtClean="0"/>
              <a:t>。</a:t>
            </a:r>
            <a:endParaRPr lang="en-US" altLang="ja-JP" sz="1200" dirty="0" smtClean="0"/>
          </a:p>
          <a:p>
            <a:pPr lvl="2"/>
            <a:r>
              <a:rPr lang="ja-JP" altLang="en-US" sz="1200" dirty="0"/>
              <a:t>変数は</a:t>
            </a:r>
            <a:r>
              <a:rPr lang="en-US" altLang="ja-JP" sz="1200" dirty="0"/>
              <a:t>”{{</a:t>
            </a:r>
            <a:r>
              <a:rPr lang="ja-JP" altLang="en-US" sz="1200" dirty="0"/>
              <a:t> 変数名 </a:t>
            </a:r>
            <a:r>
              <a:rPr lang="en-US" altLang="ja-JP" sz="1200" dirty="0"/>
              <a:t>}}”</a:t>
            </a:r>
            <a:r>
              <a:rPr lang="ja-JP" altLang="en-US" sz="1200" dirty="0"/>
              <a:t>で指定した内容となります。</a:t>
            </a:r>
            <a:endParaRPr lang="en-US" altLang="ja-JP" sz="1200" dirty="0"/>
          </a:p>
          <a:p>
            <a:pPr lvl="2"/>
            <a:endParaRPr lang="en-US" altLang="ja-JP" sz="1200" dirty="0"/>
          </a:p>
          <a:p>
            <a:pPr lvl="1"/>
            <a:endParaRPr lang="en-US" altLang="ja-JP" sz="1400" dirty="0"/>
          </a:p>
          <a:p>
            <a:pPr lvl="1"/>
            <a:endParaRPr lang="en-US" altLang="ja-JP" sz="1400" dirty="0" smtClean="0"/>
          </a:p>
          <a:p>
            <a:pPr lvl="1"/>
            <a:endParaRPr lang="en-US" altLang="ja-JP" sz="1400" dirty="0" smtClean="0"/>
          </a:p>
          <a:p>
            <a:pPr lvl="1"/>
            <a:endParaRPr lang="ja-JP" altLang="en-US" sz="1400" dirty="0" smtClean="0"/>
          </a:p>
          <a:p>
            <a:pPr lvl="1"/>
            <a:endParaRPr lang="en-US" altLang="ja-JP" sz="1800" dirty="0" smtClean="0"/>
          </a:p>
          <a:p>
            <a:pPr marL="180000" lvl="1" indent="0">
              <a:buNone/>
            </a:pPr>
            <a:endParaRPr lang="ja-JP" altLang="en-US" sz="1800" dirty="0"/>
          </a:p>
          <a:p>
            <a:pPr lvl="1"/>
            <a:endParaRPr lang="ja-JP" altLang="en-US" sz="2400" dirty="0"/>
          </a:p>
          <a:p>
            <a:pPr marL="360000" lvl="2" indent="0">
              <a:buNone/>
            </a:pPr>
            <a:endParaRPr lang="en-US" altLang="ja-JP" sz="2400"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5.1</a:t>
            </a:r>
            <a:r>
              <a:rPr kumimoji="0" lang="ja-JP" altLang="en-US" b="1" dirty="0" smtClean="0">
                <a:solidFill>
                  <a:prstClr val="white"/>
                </a:solidFill>
                <a:latin typeface="Meiryo UI" panose="020B0604030504040204" pitchFamily="50" charset="-128"/>
                <a:ea typeface="Meiryo UI" panose="020B0604030504040204" pitchFamily="50" charset="-128"/>
              </a:rPr>
              <a:t> 注意事項・制限事項</a:t>
            </a:r>
            <a:endParaRPr kumimoji="1" lang="ja-JP" altLang="en-US" dirty="0"/>
          </a:p>
        </p:txBody>
      </p:sp>
    </p:spTree>
    <p:extLst>
      <p:ext uri="{BB962C8B-B14F-4D97-AF65-F5344CB8AC3E}">
        <p14:creationId xmlns:p14="http://schemas.microsoft.com/office/powerpoint/2010/main" val="361521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コラム：</a:t>
            </a:r>
            <a:r>
              <a:rPr kumimoji="1" lang="en-US" altLang="ja-JP" dirty="0" smtClean="0"/>
              <a:t>Manifest</a:t>
            </a:r>
            <a:r>
              <a:rPr kumimoji="1" lang="ja-JP" altLang="en-US" dirty="0" smtClean="0"/>
              <a:t>テンプレートとパラメータ</a:t>
            </a:r>
            <a:endParaRPr kumimoji="1" lang="ja-JP" altLang="en-US" dirty="0"/>
          </a:p>
        </p:txBody>
      </p:sp>
      <p:sp>
        <p:nvSpPr>
          <p:cNvPr id="3" name="コンテンツ プレースホルダー 2"/>
          <p:cNvSpPr>
            <a:spLocks noGrp="1"/>
          </p:cNvSpPr>
          <p:nvPr>
            <p:ph sz="quarter" idx="10"/>
          </p:nvPr>
        </p:nvSpPr>
        <p:spPr/>
        <p:txBody>
          <a:bodyPr/>
          <a:lstStyle/>
          <a:p>
            <a:pPr marL="0" indent="0">
              <a:buNone/>
            </a:pPr>
            <a:r>
              <a:rPr lang="en-US" altLang="ja-JP" dirty="0" smtClean="0"/>
              <a:t>Manifest</a:t>
            </a:r>
            <a:r>
              <a:rPr lang="ja-JP" altLang="en-US" dirty="0" smtClean="0"/>
              <a:t>テンプレートをアップロードするとファイル内の定義文字が解析され、パラメータ入力できる状態になります。</a:t>
            </a:r>
            <a:endParaRPr kumimoji="1" lang="ja-JP" altLang="en-US" dirty="0"/>
          </a:p>
        </p:txBody>
      </p:sp>
      <p:pic>
        <p:nvPicPr>
          <p:cNvPr id="4" name="図 3"/>
          <p:cNvPicPr>
            <a:picLocks noChangeAspect="1"/>
          </p:cNvPicPr>
          <p:nvPr/>
        </p:nvPicPr>
        <p:blipFill>
          <a:blip r:embed="rId2"/>
          <a:stretch>
            <a:fillRect/>
          </a:stretch>
        </p:blipFill>
        <p:spPr>
          <a:xfrm>
            <a:off x="479376" y="1916832"/>
            <a:ext cx="3836523" cy="3226982"/>
          </a:xfrm>
          <a:prstGeom prst="rect">
            <a:avLst/>
          </a:prstGeom>
          <a:ln>
            <a:solidFill>
              <a:schemeClr val="tx1"/>
            </a:solidFill>
          </a:ln>
        </p:spPr>
      </p:pic>
      <p:sp>
        <p:nvSpPr>
          <p:cNvPr id="5" name="テキスト ボックス 4"/>
          <p:cNvSpPr txBox="1"/>
          <p:nvPr/>
        </p:nvSpPr>
        <p:spPr>
          <a:xfrm>
            <a:off x="4799856" y="1772816"/>
            <a:ext cx="6840760" cy="923330"/>
          </a:xfrm>
          <a:prstGeom prst="rect">
            <a:avLst/>
          </a:prstGeom>
          <a:noFill/>
        </p:spPr>
        <p:txBody>
          <a:bodyPr wrap="square" rtlCol="0">
            <a:spAutoFit/>
          </a:bodyPr>
          <a:lstStyle/>
          <a:p>
            <a:r>
              <a:rPr kumimoji="1" lang="en-US" altLang="ja-JP" dirty="0" smtClean="0">
                <a:solidFill>
                  <a:srgbClr val="FE7402"/>
                </a:solidFill>
              </a:rPr>
              <a:t>{{ </a:t>
            </a:r>
            <a:r>
              <a:rPr kumimoji="1" lang="ja-JP" altLang="en-US" dirty="0" smtClean="0">
                <a:solidFill>
                  <a:srgbClr val="FE7402"/>
                </a:solidFill>
              </a:rPr>
              <a:t>パラメータ名 </a:t>
            </a:r>
            <a:r>
              <a:rPr kumimoji="1" lang="en-US" altLang="ja-JP" dirty="0" smtClean="0">
                <a:solidFill>
                  <a:srgbClr val="FE7402"/>
                </a:solidFill>
              </a:rPr>
              <a:t>}}</a:t>
            </a:r>
            <a:r>
              <a:rPr kumimoji="1" lang="ja-JP" altLang="en-US" dirty="0" smtClean="0">
                <a:solidFill>
                  <a:srgbClr val="FE7402"/>
                </a:solidFill>
              </a:rPr>
              <a:t> </a:t>
            </a:r>
            <a:r>
              <a:rPr kumimoji="1" lang="ja-JP" altLang="en-US" dirty="0" smtClean="0"/>
              <a:t>の形式で記述された文字がパラメータとして認識され</a:t>
            </a:r>
            <a:r>
              <a:rPr lang="ja-JP" altLang="en-US" dirty="0"/>
              <a:t>、</a:t>
            </a:r>
            <a:r>
              <a:rPr kumimoji="1" lang="ja-JP" altLang="en-US" dirty="0" smtClean="0"/>
              <a:t>ユーザが入力できるようになります。</a:t>
            </a:r>
            <a:endParaRPr kumimoji="1" lang="en-US" altLang="ja-JP" dirty="0" smtClean="0"/>
          </a:p>
          <a:p>
            <a:r>
              <a:rPr lang="ja-JP" altLang="en-US" dirty="0" smtClean="0"/>
              <a:t>現在、</a:t>
            </a:r>
            <a:r>
              <a:rPr lang="en-US" altLang="ja-JP" dirty="0" smtClean="0"/>
              <a:t>EPOCH</a:t>
            </a:r>
            <a:r>
              <a:rPr lang="ja-JP" altLang="en-US" dirty="0" smtClean="0"/>
              <a:t>が使用できるパラメータ名は以下になります。</a:t>
            </a:r>
            <a:endParaRPr kumimoji="1" lang="ja-JP" altLang="en-US" dirty="0"/>
          </a:p>
        </p:txBody>
      </p:sp>
      <p:graphicFrame>
        <p:nvGraphicFramePr>
          <p:cNvPr id="6" name="表 5"/>
          <p:cNvGraphicFramePr>
            <a:graphicFrameLocks noGrp="1"/>
          </p:cNvGraphicFramePr>
          <p:nvPr/>
        </p:nvGraphicFramePr>
        <p:xfrm>
          <a:off x="4799856" y="2996952"/>
          <a:ext cx="6264697" cy="2629626"/>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4080964097"/>
                    </a:ext>
                  </a:extLst>
                </a:gridCol>
                <a:gridCol w="3960440">
                  <a:extLst>
                    <a:ext uri="{9D8B030D-6E8A-4147-A177-3AD203B41FA5}">
                      <a16:colId xmlns:a16="http://schemas.microsoft.com/office/drawing/2014/main" val="3835826505"/>
                    </a:ext>
                  </a:extLst>
                </a:gridCol>
              </a:tblGrid>
              <a:tr h="318530">
                <a:tc>
                  <a:txBody>
                    <a:bodyPr/>
                    <a:lstStyle/>
                    <a:p>
                      <a:r>
                        <a:rPr kumimoji="1" lang="ja-JP" altLang="en-US" sz="1000" dirty="0" smtClean="0"/>
                        <a:t>パラメータ名</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3657250148"/>
                  </a:ext>
                </a:extLst>
              </a:tr>
              <a:tr h="288887">
                <a:tc>
                  <a:txBody>
                    <a:bodyPr/>
                    <a:lstStyle/>
                    <a:p>
                      <a:r>
                        <a:rPr lang="en-US" altLang="ja-JP" sz="1000" dirty="0" smtClean="0"/>
                        <a:t>{{ replicas</a:t>
                      </a:r>
                      <a:r>
                        <a:rPr lang="ja-JP" altLang="en-US" sz="1000" dirty="0" smtClean="0"/>
                        <a:t> </a:t>
                      </a:r>
                      <a:r>
                        <a:rPr lang="en-US" altLang="ja-JP" sz="1000" dirty="0" smtClean="0"/>
                        <a:t>}} </a:t>
                      </a:r>
                      <a:endParaRPr kumimoji="1" lang="ja-JP" altLang="en-US" sz="1000" dirty="0"/>
                    </a:p>
                  </a:txBody>
                  <a:tcPr/>
                </a:tc>
                <a:tc>
                  <a:txBody>
                    <a:bodyPr/>
                    <a:lstStyle/>
                    <a:p>
                      <a:r>
                        <a:rPr kumimoji="1" lang="ja-JP" altLang="en-US" sz="1000" dirty="0" smtClean="0"/>
                        <a:t>レプリカ数</a:t>
                      </a:r>
                      <a:endParaRPr kumimoji="1" lang="ja-JP" altLang="en-US" sz="1000" dirty="0"/>
                    </a:p>
                  </a:txBody>
                  <a:tcPr>
                    <a:solidFill>
                      <a:schemeClr val="bg1">
                        <a:lumMod val="85000"/>
                      </a:schemeClr>
                    </a:solidFill>
                  </a:tcPr>
                </a:tc>
                <a:extLst>
                  <a:ext uri="{0D108BD9-81ED-4DB2-BD59-A6C34878D82A}">
                    <a16:rowId xmlns:a16="http://schemas.microsoft.com/office/drawing/2014/main" val="4155207409"/>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459258345"/>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1649123196"/>
                  </a:ext>
                </a:extLst>
              </a:tr>
              <a:tr h="288887">
                <a:tc>
                  <a:txBody>
                    <a:bodyPr/>
                    <a:lstStyle/>
                    <a:p>
                      <a:r>
                        <a:rPr kumimoji="1" lang="en-US" altLang="ja-JP" sz="1000" dirty="0" smtClean="0"/>
                        <a:t>{{ </a:t>
                      </a:r>
                      <a:r>
                        <a:rPr kumimoji="1" lang="en-US" altLang="ja-JP" sz="1000" dirty="0" err="1" smtClean="0"/>
                        <a:t>port_no_active</a:t>
                      </a:r>
                      <a:r>
                        <a:rPr kumimoji="1" lang="en-US" altLang="ja-JP" sz="1000" dirty="0" smtClean="0"/>
                        <a:t> }}</a:t>
                      </a:r>
                    </a:p>
                  </a:txBody>
                  <a:tcPr/>
                </a:tc>
                <a:tc>
                  <a:txBody>
                    <a:bodyPr/>
                    <a:lstStyle/>
                    <a:p>
                      <a:r>
                        <a:rPr lang="ja-JP" altLang="en-US" sz="1000" dirty="0" smtClean="0"/>
                        <a:t>ブルーグリーンデプロイ用のブルー面のポート番号</a:t>
                      </a:r>
                      <a:endParaRPr lang="ja-JP" altLang="en-US" sz="1000" dirty="0"/>
                    </a:p>
                  </a:txBody>
                  <a:tcPr>
                    <a:solidFill>
                      <a:schemeClr val="bg1">
                        <a:lumMod val="85000"/>
                      </a:schemeClr>
                    </a:solidFill>
                  </a:tcPr>
                </a:tc>
                <a:extLst>
                  <a:ext uri="{0D108BD9-81ED-4DB2-BD59-A6C34878D82A}">
                    <a16:rowId xmlns:a16="http://schemas.microsoft.com/office/drawing/2014/main" val="3643063808"/>
                  </a:ext>
                </a:extLst>
              </a:tr>
              <a:tr h="288887">
                <a:tc>
                  <a:txBody>
                    <a:bodyPr/>
                    <a:lstStyle/>
                    <a:p>
                      <a:r>
                        <a:rPr kumimoji="1" lang="en-US" altLang="ja-JP" sz="1000" dirty="0" smtClean="0"/>
                        <a:t>{{ </a:t>
                      </a:r>
                      <a:r>
                        <a:rPr kumimoji="1" lang="en-US" altLang="ja-JP" sz="1000" dirty="0" err="1" smtClean="0"/>
                        <a:t>port_no_preview</a:t>
                      </a:r>
                      <a:r>
                        <a:rPr kumimoji="1" lang="en-US" altLang="ja-JP" sz="1000" dirty="0" smtClean="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ブルーグリーンデプロイ用のグリーン面のポート番号</a:t>
                      </a:r>
                    </a:p>
                  </a:txBody>
                  <a:tcPr>
                    <a:solidFill>
                      <a:schemeClr val="bg1">
                        <a:lumMod val="85000"/>
                      </a:schemeClr>
                    </a:solidFill>
                  </a:tcPr>
                </a:tc>
                <a:extLst>
                  <a:ext uri="{0D108BD9-81ED-4DB2-BD59-A6C34878D82A}">
                    <a16:rowId xmlns:a16="http://schemas.microsoft.com/office/drawing/2014/main" val="1242534386"/>
                  </a:ext>
                </a:extLst>
              </a:tr>
              <a:tr h="288887">
                <a:tc>
                  <a:txBody>
                    <a:bodyPr/>
                    <a:lstStyle/>
                    <a:p>
                      <a:r>
                        <a:rPr kumimoji="1" lang="en-US" altLang="ja-JP" sz="1000" dirty="0" smtClean="0"/>
                        <a:t>{{ epoch_var_01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ユーザが自由に使用できる固定のパラメータ名</a:t>
                      </a:r>
                      <a:r>
                        <a:rPr lang="en-US" altLang="ja-JP" sz="1000" dirty="0" smtClean="0"/>
                        <a:t>01</a:t>
                      </a:r>
                      <a:r>
                        <a:rPr lang="ja-JP" altLang="en-US" sz="1000" dirty="0" smtClean="0"/>
                        <a:t>（</a:t>
                      </a:r>
                      <a:r>
                        <a:rPr lang="en-US" altLang="ja-JP" sz="1000" dirty="0" smtClean="0">
                          <a:solidFill>
                            <a:srgbClr val="FF0000"/>
                          </a:solidFill>
                        </a:rPr>
                        <a:t>※</a:t>
                      </a:r>
                      <a:r>
                        <a:rPr lang="ja-JP" altLang="en-US" sz="1000" dirty="0" smtClean="0"/>
                        <a:t>）</a:t>
                      </a:r>
                    </a:p>
                  </a:txBody>
                  <a:tcPr>
                    <a:solidFill>
                      <a:schemeClr val="bg1">
                        <a:lumMod val="85000"/>
                      </a:schemeClr>
                    </a:solidFill>
                  </a:tcPr>
                </a:tc>
                <a:extLst>
                  <a:ext uri="{0D108BD9-81ED-4DB2-BD59-A6C34878D82A}">
                    <a16:rowId xmlns:a16="http://schemas.microsoft.com/office/drawing/2014/main" val="135931196"/>
                  </a:ext>
                </a:extLst>
              </a:tr>
              <a:tr h="288887">
                <a:tc>
                  <a:txBody>
                    <a:bodyPr/>
                    <a:lstStyle/>
                    <a:p>
                      <a:endParaRPr kumimoji="1" lang="en-US" altLang="ja-JP" sz="1000" dirty="0" smtClean="0"/>
                    </a:p>
                    <a:p>
                      <a:endParaRPr kumimoji="1" lang="en-US" altLang="ja-JP" sz="1000" dirty="0" smtClean="0"/>
                    </a:p>
                    <a:p>
                      <a:pPr algn="ctr"/>
                      <a:r>
                        <a:rPr kumimoji="1" lang="ja-JP" altLang="en-US" sz="1000" dirty="0" smtClean="0"/>
                        <a:t>～</a:t>
                      </a:r>
                      <a:endParaRPr kumimoji="1" lang="en-US" altLang="ja-JP" sz="1000" dirty="0" smtClean="0"/>
                    </a:p>
                  </a:txBody>
                  <a:tcPr vert="vert2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000" dirty="0" smtClean="0"/>
                    </a:p>
                  </a:txBody>
                  <a:tcPr>
                    <a:solidFill>
                      <a:schemeClr val="bg1">
                        <a:lumMod val="85000"/>
                      </a:schemeClr>
                    </a:solidFill>
                  </a:tcPr>
                </a:tc>
                <a:extLst>
                  <a:ext uri="{0D108BD9-81ED-4DB2-BD59-A6C34878D82A}">
                    <a16:rowId xmlns:a16="http://schemas.microsoft.com/office/drawing/2014/main" val="787639933"/>
                  </a:ext>
                </a:extLst>
              </a:tr>
              <a:tr h="2888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smtClean="0"/>
                        <a:t>{{ epoch_var_20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ユーザが自由に使用できる固定のパラメータ名</a:t>
                      </a:r>
                      <a:r>
                        <a:rPr lang="en-US" altLang="ja-JP" sz="1000" dirty="0" smtClean="0"/>
                        <a:t>20</a:t>
                      </a:r>
                      <a:r>
                        <a:rPr lang="ja-JP" altLang="en-US" sz="1000" dirty="0" smtClean="0"/>
                        <a:t>（</a:t>
                      </a:r>
                      <a:r>
                        <a:rPr lang="en-US" altLang="ja-JP" sz="1000" dirty="0" smtClean="0"/>
                        <a:t>20</a:t>
                      </a:r>
                      <a:r>
                        <a:rPr lang="ja-JP" altLang="en-US" sz="1000" dirty="0" smtClean="0"/>
                        <a:t>が上限）</a:t>
                      </a:r>
                    </a:p>
                  </a:txBody>
                  <a:tcPr>
                    <a:solidFill>
                      <a:schemeClr val="bg1">
                        <a:lumMod val="85000"/>
                      </a:schemeClr>
                    </a:solidFill>
                  </a:tcPr>
                </a:tc>
                <a:extLst>
                  <a:ext uri="{0D108BD9-81ED-4DB2-BD59-A6C34878D82A}">
                    <a16:rowId xmlns:a16="http://schemas.microsoft.com/office/drawing/2014/main" val="615933016"/>
                  </a:ext>
                </a:extLst>
              </a:tr>
            </a:tbl>
          </a:graphicData>
        </a:graphic>
      </p:graphicFrame>
      <p:sp>
        <p:nvSpPr>
          <p:cNvPr id="7" name="テキスト ボックス 6"/>
          <p:cNvSpPr txBox="1"/>
          <p:nvPr/>
        </p:nvSpPr>
        <p:spPr>
          <a:xfrm>
            <a:off x="5460019" y="6093296"/>
            <a:ext cx="6192688" cy="253916"/>
          </a:xfrm>
          <a:prstGeom prst="rect">
            <a:avLst/>
          </a:prstGeom>
          <a:noFill/>
        </p:spPr>
        <p:txBody>
          <a:bodyPr wrap="square" rtlCol="0">
            <a:spAutoFit/>
          </a:bodyPr>
          <a:lstStyle/>
          <a:p>
            <a:r>
              <a:rPr kumimoji="1" lang="en-US" altLang="ja-JP" sz="1050" dirty="0" smtClean="0">
                <a:solidFill>
                  <a:srgbClr val="FF0000"/>
                </a:solidFill>
              </a:rPr>
              <a:t>※</a:t>
            </a:r>
            <a:r>
              <a:rPr kumimoji="1" lang="ja-JP" altLang="en-US" sz="1050" dirty="0" smtClean="0">
                <a:solidFill>
                  <a:srgbClr val="FF0000"/>
                </a:solidFill>
              </a:rPr>
              <a:t>ユーザ定義の任意パラメータ名が</a:t>
            </a:r>
            <a:r>
              <a:rPr lang="ja-JP" altLang="en-US" sz="1050" dirty="0">
                <a:solidFill>
                  <a:srgbClr val="FF0000"/>
                </a:solidFill>
              </a:rPr>
              <a:t>設定</a:t>
            </a:r>
            <a:r>
              <a:rPr lang="ja-JP" altLang="en-US" sz="1050" dirty="0" smtClean="0">
                <a:solidFill>
                  <a:srgbClr val="FF0000"/>
                </a:solidFill>
              </a:rPr>
              <a:t>できるようになるのは、次</a:t>
            </a:r>
            <a:r>
              <a:rPr lang="ja-JP" altLang="en-US" sz="1050" dirty="0">
                <a:solidFill>
                  <a:srgbClr val="FF0000"/>
                </a:solidFill>
              </a:rPr>
              <a:t>バージョン以降で対応予定です</a:t>
            </a:r>
            <a:endParaRPr kumimoji="1" lang="ja-JP" altLang="en-US" sz="1050" dirty="0">
              <a:solidFill>
                <a:srgbClr val="FF0000"/>
              </a:solidFill>
            </a:endParaRPr>
          </a:p>
        </p:txBody>
      </p:sp>
    </p:spTree>
    <p:extLst>
      <p:ext uri="{BB962C8B-B14F-4D97-AF65-F5344CB8AC3E}">
        <p14:creationId xmlns:p14="http://schemas.microsoft.com/office/powerpoint/2010/main" val="10522290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0" indent="0">
              <a:buNone/>
            </a:pPr>
            <a:r>
              <a:rPr lang="en-US" altLang="ja-JP" b="1" dirty="0"/>
              <a:t>2.1</a:t>
            </a:r>
            <a:r>
              <a:rPr lang="ja-JP" altLang="en-US" b="1" dirty="0"/>
              <a:t> サンプルアプリの</a:t>
            </a:r>
            <a:r>
              <a:rPr lang="ja-JP" altLang="en-US" b="1" dirty="0" smtClean="0"/>
              <a:t>構成</a:t>
            </a:r>
            <a:endParaRPr lang="ja-JP" altLang="en-US" b="1" dirty="0"/>
          </a:p>
        </p:txBody>
      </p:sp>
      <p:sp>
        <p:nvSpPr>
          <p:cNvPr id="3" name="フリーフォーム 2"/>
          <p:cNvSpPr>
            <a:spLocks noChangeAspect="1"/>
          </p:cNvSpPr>
          <p:nvPr/>
        </p:nvSpPr>
        <p:spPr bwMode="auto">
          <a:xfrm>
            <a:off x="886955" y="2910811"/>
            <a:ext cx="1113791" cy="1148349"/>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5" name="角丸四角形 4"/>
          <p:cNvSpPr/>
          <p:nvPr/>
        </p:nvSpPr>
        <p:spPr bwMode="auto">
          <a:xfrm>
            <a:off x="3431704" y="1484784"/>
            <a:ext cx="7920880" cy="3806213"/>
          </a:xfrm>
          <a:prstGeom prst="roundRect">
            <a:avLst/>
          </a:prstGeom>
          <a:noFill/>
          <a:ln w="12700">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6" name="図 5"/>
          <p:cNvPicPr>
            <a:picLocks noChangeAspect="1"/>
          </p:cNvPicPr>
          <p:nvPr/>
        </p:nvPicPr>
        <p:blipFill>
          <a:blip r:embed="rId2"/>
          <a:stretch>
            <a:fillRect/>
          </a:stretch>
        </p:blipFill>
        <p:spPr>
          <a:xfrm>
            <a:off x="8080221" y="999183"/>
            <a:ext cx="824091" cy="864096"/>
          </a:xfrm>
          <a:prstGeom prst="rect">
            <a:avLst/>
          </a:prstGeom>
        </p:spPr>
      </p:pic>
      <p:sp>
        <p:nvSpPr>
          <p:cNvPr id="7" name="角丸四角形 6"/>
          <p:cNvSpPr/>
          <p:nvPr/>
        </p:nvSpPr>
        <p:spPr bwMode="auto">
          <a:xfrm>
            <a:off x="4083968" y="2279460"/>
            <a:ext cx="6692552" cy="2435473"/>
          </a:xfrm>
          <a:prstGeom prst="roundRect">
            <a:avLst/>
          </a:prstGeom>
          <a:noFill/>
          <a:ln w="12700">
            <a:solidFill>
              <a:schemeClr val="bg1">
                <a:lumMod val="50000"/>
              </a:schemeClr>
            </a:solidFill>
            <a:prstDash val="dash"/>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875" y="1919959"/>
            <a:ext cx="668978" cy="648072"/>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655" y="3162045"/>
            <a:ext cx="666718" cy="645883"/>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9538" y="3159742"/>
            <a:ext cx="666718" cy="645883"/>
          </a:xfrm>
          <a:prstGeom prst="rect">
            <a:avLst/>
          </a:prstGeom>
        </p:spPr>
      </p:pic>
      <p:pic>
        <p:nvPicPr>
          <p:cNvPr id="15" name="図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904" y="3162045"/>
            <a:ext cx="666718" cy="645883"/>
          </a:xfrm>
          <a:prstGeom prst="rect">
            <a:avLst/>
          </a:prstGeom>
        </p:spPr>
      </p:pic>
      <p:pic>
        <p:nvPicPr>
          <p:cNvPr id="17" name="図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6710" y="3162045"/>
            <a:ext cx="666718" cy="645883"/>
          </a:xfrm>
          <a:prstGeom prst="rect">
            <a:avLst/>
          </a:prstGeom>
        </p:spPr>
      </p:pic>
      <p:sp>
        <p:nvSpPr>
          <p:cNvPr id="19" name="テキスト ボックス 18"/>
          <p:cNvSpPr txBox="1"/>
          <p:nvPr/>
        </p:nvSpPr>
        <p:spPr>
          <a:xfrm>
            <a:off x="5755197" y="4227189"/>
            <a:ext cx="469472" cy="369332"/>
          </a:xfrm>
          <a:prstGeom prst="rect">
            <a:avLst/>
          </a:prstGeom>
          <a:noFill/>
        </p:spPr>
        <p:txBody>
          <a:bodyPr wrap="square" rtlCol="0">
            <a:spAutoFit/>
          </a:bodyPr>
          <a:lstStyle/>
          <a:p>
            <a:r>
              <a:rPr kumimoji="1" lang="en-US" altLang="ja-JP" dirty="0" err="1" smtClean="0"/>
              <a:t>ui</a:t>
            </a:r>
            <a:endParaRPr kumimoji="1" lang="ja-JP" altLang="en-US" dirty="0"/>
          </a:p>
        </p:txBody>
      </p:sp>
      <p:sp>
        <p:nvSpPr>
          <p:cNvPr id="20" name="テキスト ボックス 19"/>
          <p:cNvSpPr txBox="1"/>
          <p:nvPr/>
        </p:nvSpPr>
        <p:spPr>
          <a:xfrm>
            <a:off x="8725539" y="4208769"/>
            <a:ext cx="627589" cy="369332"/>
          </a:xfrm>
          <a:prstGeom prst="rect">
            <a:avLst/>
          </a:prstGeom>
          <a:noFill/>
        </p:spPr>
        <p:txBody>
          <a:bodyPr wrap="square" rtlCol="0">
            <a:spAutoFit/>
          </a:bodyPr>
          <a:lstStyle/>
          <a:p>
            <a:r>
              <a:rPr kumimoji="1" lang="en-US" altLang="ja-JP" dirty="0" err="1" smtClean="0"/>
              <a:t>api</a:t>
            </a:r>
            <a:endParaRPr kumimoji="1" lang="ja-JP" altLang="en-US" dirty="0"/>
          </a:p>
        </p:txBody>
      </p:sp>
      <p:sp>
        <p:nvSpPr>
          <p:cNvPr id="21" name="正方形/長方形 20"/>
          <p:cNvSpPr/>
          <p:nvPr/>
        </p:nvSpPr>
        <p:spPr bwMode="auto">
          <a:xfrm>
            <a:off x="4909813" y="2774163"/>
            <a:ext cx="2160240" cy="1436715"/>
          </a:xfrm>
          <a:prstGeom prst="rect">
            <a:avLst/>
          </a:prstGeom>
          <a:noFill/>
          <a:ln w="31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正方形/長方形 21"/>
          <p:cNvSpPr/>
          <p:nvPr/>
        </p:nvSpPr>
        <p:spPr bwMode="auto">
          <a:xfrm>
            <a:off x="7928203" y="2766628"/>
            <a:ext cx="2160240" cy="1436715"/>
          </a:xfrm>
          <a:prstGeom prst="rect">
            <a:avLst/>
          </a:prstGeom>
          <a:noFill/>
          <a:ln w="31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4" name="直線矢印コネクタ 23"/>
          <p:cNvCxnSpPr>
            <a:endCxn id="21" idx="1"/>
          </p:cNvCxnSpPr>
          <p:nvPr/>
        </p:nvCxnSpPr>
        <p:spPr bwMode="auto">
          <a:xfrm>
            <a:off x="2195018" y="3492520"/>
            <a:ext cx="2714795" cy="1"/>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5" name="直線矢印コネクタ 24"/>
          <p:cNvCxnSpPr>
            <a:stCxn id="21" idx="3"/>
            <a:endCxn id="22" idx="1"/>
          </p:cNvCxnSpPr>
          <p:nvPr/>
        </p:nvCxnSpPr>
        <p:spPr bwMode="auto">
          <a:xfrm flipV="1">
            <a:off x="7070053" y="3484986"/>
            <a:ext cx="858150" cy="7535"/>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8" name="線吹き出し 2 (枠付き) 7"/>
          <p:cNvSpPr/>
          <p:nvPr/>
        </p:nvSpPr>
        <p:spPr bwMode="auto">
          <a:xfrm>
            <a:off x="3431704" y="5661248"/>
            <a:ext cx="3192280" cy="792088"/>
          </a:xfrm>
          <a:prstGeom prst="borderCallout2">
            <a:avLst>
              <a:gd name="adj1" fmla="val -11410"/>
              <a:gd name="adj2" fmla="val 12949"/>
              <a:gd name="adj3" fmla="val -40531"/>
              <a:gd name="adj4" fmla="val 12991"/>
              <a:gd name="adj5" fmla="val -156864"/>
              <a:gd name="adj6" fmla="val 67751"/>
            </a:avLst>
          </a:prstGeom>
          <a:noFill/>
          <a:ln w="12700">
            <a:solidFill>
              <a:srgbClr val="FFC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100" dirty="0" smtClean="0">
                <a:latin typeface="+mn-ea"/>
              </a:rPr>
              <a:t>サイトの枠組みを保持</a:t>
            </a:r>
            <a:endParaRPr lang="en-US" altLang="ja-JP" sz="1100" dirty="0" smtClean="0">
              <a:latin typeface="+mn-ea"/>
            </a:endParaRPr>
          </a:p>
          <a:p>
            <a:r>
              <a:rPr kumimoji="1" lang="en-US" altLang="ja-JP" sz="1100" dirty="0" err="1" smtClean="0">
                <a:latin typeface="+mn-ea"/>
              </a:rPr>
              <a:t>api</a:t>
            </a:r>
            <a:r>
              <a:rPr kumimoji="1" lang="ja-JP" altLang="en-US" sz="1100" dirty="0" smtClean="0">
                <a:latin typeface="+mn-ea"/>
              </a:rPr>
              <a:t>を呼び出してコンテンツを</a:t>
            </a:r>
            <a:r>
              <a:rPr lang="ja-JP" altLang="en-US" sz="1100" dirty="0" smtClean="0">
                <a:latin typeface="+mn-ea"/>
              </a:rPr>
              <a:t>取得・表示する</a:t>
            </a:r>
            <a:endParaRPr kumimoji="1" lang="ja-JP" altLang="en-US" sz="1100" dirty="0" smtClean="0">
              <a:latin typeface="+mn-ea"/>
            </a:endParaRPr>
          </a:p>
        </p:txBody>
      </p:sp>
      <p:sp>
        <p:nvSpPr>
          <p:cNvPr id="23" name="線吹き出し 2 (枠付き) 22"/>
          <p:cNvSpPr/>
          <p:nvPr/>
        </p:nvSpPr>
        <p:spPr bwMode="auto">
          <a:xfrm>
            <a:off x="7320136" y="5643275"/>
            <a:ext cx="3168352" cy="792088"/>
          </a:xfrm>
          <a:prstGeom prst="borderCallout2">
            <a:avLst>
              <a:gd name="adj1" fmla="val -9330"/>
              <a:gd name="adj2" fmla="val 12316"/>
              <a:gd name="adj3" fmla="val -33251"/>
              <a:gd name="adj4" fmla="val 12616"/>
              <a:gd name="adj5" fmla="val -155824"/>
              <a:gd name="adj6" fmla="val 42063"/>
            </a:avLst>
          </a:prstGeom>
          <a:noFill/>
          <a:ln w="12700">
            <a:solidFill>
              <a:srgbClr val="FFC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ja-JP" altLang="en-US" sz="1100" dirty="0" smtClean="0">
                <a:latin typeface="+mn-ea"/>
              </a:rPr>
              <a:t>呼び出しに対して商品リストを返却する</a:t>
            </a:r>
            <a:endParaRPr kumimoji="1" lang="en-US" altLang="ja-JP" sz="1100" dirty="0" smtClean="0">
              <a:latin typeface="+mn-ea"/>
            </a:endParaRPr>
          </a:p>
          <a:p>
            <a:r>
              <a:rPr lang="ja-JP" altLang="en-US" sz="1100" dirty="0" smtClean="0">
                <a:latin typeface="+mn-ea"/>
              </a:rPr>
              <a:t>呼び出し</a:t>
            </a:r>
            <a:r>
              <a:rPr lang="ja-JP" altLang="en-US" sz="1100" dirty="0">
                <a:latin typeface="+mn-ea"/>
              </a:rPr>
              <a:t>に</a:t>
            </a:r>
            <a:r>
              <a:rPr lang="ja-JP" altLang="en-US" sz="1100" dirty="0" smtClean="0">
                <a:latin typeface="+mn-ea"/>
              </a:rPr>
              <a:t>対して通貨リスト</a:t>
            </a:r>
            <a:r>
              <a:rPr lang="ja-JP" altLang="en-US" sz="1100" dirty="0">
                <a:latin typeface="+mn-ea"/>
              </a:rPr>
              <a:t>を返却</a:t>
            </a:r>
            <a:r>
              <a:rPr lang="ja-JP" altLang="en-US" sz="1100" dirty="0" smtClean="0">
                <a:latin typeface="+mn-ea"/>
              </a:rPr>
              <a:t>する</a:t>
            </a:r>
            <a:endParaRPr lang="en-US" altLang="ja-JP" sz="1100" dirty="0" smtClean="0">
              <a:latin typeface="+mn-ea"/>
            </a:endParaRPr>
          </a:p>
          <a:p>
            <a:endParaRPr lang="en-US" altLang="ja-JP" sz="1100" dirty="0">
              <a:latin typeface="+mn-ea"/>
            </a:endParaRPr>
          </a:p>
          <a:p>
            <a:r>
              <a:rPr lang="ja-JP" altLang="en-US" sz="1100" dirty="0" smtClean="0">
                <a:solidFill>
                  <a:srgbClr val="FF0000"/>
                </a:solidFill>
                <a:latin typeface="+mn-ea"/>
              </a:rPr>
              <a:t>本クイックスタートではこの通貨を更新する</a:t>
            </a:r>
            <a:endParaRPr lang="en-US" altLang="ja-JP" sz="1100" dirty="0">
              <a:solidFill>
                <a:srgbClr val="FF0000"/>
              </a:solidFill>
              <a:latin typeface="+mn-ea"/>
            </a:endParaRPr>
          </a:p>
          <a:p>
            <a:endParaRPr kumimoji="1" lang="en-US" altLang="ja-JP" sz="1100" dirty="0" smtClean="0">
              <a:latin typeface="+mn-ea"/>
            </a:endParaRPr>
          </a:p>
          <a:p>
            <a:endParaRPr kumimoji="1" lang="ja-JP" altLang="en-US" sz="1100" dirty="0" smtClean="0">
              <a:latin typeface="+mn-ea"/>
            </a:endParaRPr>
          </a:p>
        </p:txBody>
      </p:sp>
      <p:sp>
        <p:nvSpPr>
          <p:cNvPr id="10" name="正方形/長方形 9"/>
          <p:cNvSpPr/>
          <p:nvPr/>
        </p:nvSpPr>
        <p:spPr bwMode="auto">
          <a:xfrm>
            <a:off x="4655840" y="3216526"/>
            <a:ext cx="588168" cy="197250"/>
          </a:xfrm>
          <a:prstGeom prst="rect">
            <a:avLst/>
          </a:prstGeom>
          <a:solidFill>
            <a:schemeClr val="bg1"/>
          </a:solidFill>
          <a:ln w="3175">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800" dirty="0" err="1" smtClean="0">
                <a:solidFill>
                  <a:schemeClr val="accent6">
                    <a:lumMod val="50000"/>
                    <a:lumOff val="50000"/>
                  </a:schemeClr>
                </a:solidFill>
                <a:latin typeface="+mn-ea"/>
              </a:rPr>
              <a:t>nodePort</a:t>
            </a:r>
            <a:endParaRPr kumimoji="1" lang="ja-JP" altLang="en-US" sz="800" dirty="0" smtClean="0">
              <a:solidFill>
                <a:schemeClr val="accent6">
                  <a:lumMod val="50000"/>
                  <a:lumOff val="50000"/>
                </a:schemeClr>
              </a:solidFill>
              <a:latin typeface="+mn-ea"/>
            </a:endParaRPr>
          </a:p>
        </p:txBody>
      </p:sp>
      <p:sp>
        <p:nvSpPr>
          <p:cNvPr id="26" name="正方形/長方形 25"/>
          <p:cNvSpPr/>
          <p:nvPr/>
        </p:nvSpPr>
        <p:spPr bwMode="auto">
          <a:xfrm>
            <a:off x="7706645" y="3216526"/>
            <a:ext cx="588168" cy="197250"/>
          </a:xfrm>
          <a:prstGeom prst="rect">
            <a:avLst/>
          </a:prstGeom>
          <a:solidFill>
            <a:schemeClr val="bg1"/>
          </a:solidFill>
          <a:ln w="3175">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800" dirty="0" smtClean="0">
                <a:solidFill>
                  <a:schemeClr val="accent6">
                    <a:lumMod val="50000"/>
                    <a:lumOff val="50000"/>
                  </a:schemeClr>
                </a:solidFill>
                <a:latin typeface="+mn-ea"/>
              </a:rPr>
              <a:t>内部</a:t>
            </a:r>
            <a:r>
              <a:rPr kumimoji="1" lang="en-US" altLang="ja-JP" sz="800" dirty="0" smtClean="0">
                <a:solidFill>
                  <a:schemeClr val="accent6">
                    <a:lumMod val="50000"/>
                    <a:lumOff val="50000"/>
                  </a:schemeClr>
                </a:solidFill>
                <a:latin typeface="+mn-ea"/>
              </a:rPr>
              <a:t>Port</a:t>
            </a:r>
            <a:endParaRPr kumimoji="1" lang="ja-JP" altLang="en-US" sz="800" dirty="0" smtClean="0">
              <a:solidFill>
                <a:schemeClr val="accent6">
                  <a:lumMod val="50000"/>
                  <a:lumOff val="50000"/>
                </a:schemeClr>
              </a:solidFill>
              <a:latin typeface="+mn-ea"/>
            </a:endParaRPr>
          </a:p>
        </p:txBody>
      </p:sp>
      <p:sp>
        <p:nvSpPr>
          <p:cNvPr id="27" name="コンテンツ プレースホルダー 2"/>
          <p:cNvSpPr txBox="1">
            <a:spLocks/>
          </p:cNvSpPr>
          <p:nvPr/>
        </p:nvSpPr>
        <p:spPr>
          <a:xfrm>
            <a:off x="239350" y="836712"/>
            <a:ext cx="11713301" cy="5616476"/>
          </a:xfrm>
          <a:prstGeom prst="rect">
            <a:avLst/>
          </a:prstGeom>
        </p:spPr>
        <p:txBody>
          <a:bodyPr>
            <a:normAutofit/>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r>
              <a:rPr lang="ja-JP" altLang="en-US" kern="0" dirty="0" smtClean="0"/>
              <a:t>今回使用するサンプルアプリの構成図を以下に示します。</a:t>
            </a:r>
            <a:endParaRPr lang="en-US" altLang="ja-JP" kern="0" dirty="0" smtClean="0"/>
          </a:p>
          <a:p>
            <a:pPr lvl="1"/>
            <a:endParaRPr lang="en-US" altLang="ja-JP" kern="0" dirty="0"/>
          </a:p>
        </p:txBody>
      </p:sp>
    </p:spTree>
    <p:extLst>
      <p:ext uri="{BB962C8B-B14F-4D97-AF65-F5344CB8AC3E}">
        <p14:creationId xmlns:p14="http://schemas.microsoft.com/office/powerpoint/2010/main" val="4079435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759410" y="1819849"/>
            <a:ext cx="8577039" cy="4743063"/>
          </a:xfrm>
          <a:prstGeom prst="rect">
            <a:avLst/>
          </a:prstGeom>
        </p:spPr>
      </p:pic>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smtClean="0"/>
              <a:t>ワークスペースの作成①</a:t>
            </a:r>
            <a:endParaRPr lang="ja-JP" altLang="en-US" dirty="0"/>
          </a:p>
          <a:p>
            <a:pPr lvl="1"/>
            <a:r>
              <a:rPr lang="ja-JP" altLang="en-US" dirty="0"/>
              <a:t>ブラウザ</a:t>
            </a:r>
            <a:r>
              <a:rPr lang="ja-JP" altLang="en-US" dirty="0" smtClean="0"/>
              <a:t>より以下の</a:t>
            </a:r>
            <a:r>
              <a:rPr lang="en-US" altLang="ja-JP" dirty="0" smtClean="0"/>
              <a:t>URL</a:t>
            </a:r>
            <a:r>
              <a:rPr lang="ja-JP" altLang="en-US" dirty="0" smtClean="0"/>
              <a:t>で接続します。</a:t>
            </a:r>
            <a:endParaRPr lang="en-US" altLang="ja-JP" dirty="0" smtClean="0"/>
          </a:p>
          <a:p>
            <a:pPr marL="288000" lvl="2" indent="0">
              <a:buNone/>
            </a:pPr>
            <a:r>
              <a:rPr lang="ja-JP" altLang="en-US" dirty="0" smtClean="0"/>
              <a:t>　</a:t>
            </a:r>
            <a:r>
              <a:rPr lang="en-US" altLang="ja-JP" dirty="0" smtClean="0"/>
              <a:t>http://[</a:t>
            </a:r>
            <a:r>
              <a:rPr lang="ja-JP" altLang="en-US" dirty="0" smtClean="0"/>
              <a:t>インストール先の</a:t>
            </a:r>
            <a:r>
              <a:rPr lang="en-US" altLang="ja-JP" dirty="0" smtClean="0"/>
              <a:t>IP</a:t>
            </a:r>
            <a:r>
              <a:rPr lang="ja-JP" altLang="en-US" dirty="0" smtClean="0"/>
              <a:t>アドレスまたはホスト名</a:t>
            </a:r>
            <a:r>
              <a:rPr lang="en-US" altLang="ja-JP" dirty="0" smtClean="0"/>
              <a:t>]:30080/workspace.html</a:t>
            </a:r>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kumimoji="0" lang="en-US" altLang="ja-JP" b="1" dirty="0">
                <a:solidFill>
                  <a:prstClr val="white"/>
                </a:solidFill>
                <a:latin typeface="Meiryo UI" panose="020B0604030504040204" pitchFamily="50" charset="-128"/>
                <a:ea typeface="Meiryo UI" panose="020B0604030504040204" pitchFamily="50" charset="-128"/>
              </a:rPr>
              <a:t>Exastro </a:t>
            </a:r>
            <a:r>
              <a:rPr kumimoji="0" lang="en-US" altLang="ja-JP" b="1" dirty="0" smtClean="0">
                <a:solidFill>
                  <a:prstClr val="white"/>
                </a:solidFill>
                <a:latin typeface="Meiryo UI" panose="020B0604030504040204" pitchFamily="50" charset="-128"/>
                <a:ea typeface="Meiryo UI" panose="020B0604030504040204" pitchFamily="50" charset="-128"/>
              </a:rPr>
              <a:t>EPOCH</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smtClean="0">
                <a:solidFill>
                  <a:prstClr val="white"/>
                </a:solidFill>
                <a:latin typeface="Meiryo UI" panose="020B0604030504040204" pitchFamily="50" charset="-128"/>
                <a:ea typeface="Meiryo UI" panose="020B0604030504040204" pitchFamily="50" charset="-128"/>
              </a:rPr>
              <a:t>Quick Start </a:t>
            </a:r>
            <a:r>
              <a:rPr kumimoji="0" lang="ja-JP" altLang="en-US" b="1" dirty="0" smtClean="0">
                <a:solidFill>
                  <a:prstClr val="white"/>
                </a:solidFill>
                <a:latin typeface="Meiryo UI" panose="020B0604030504040204" pitchFamily="50" charset="-128"/>
                <a:ea typeface="Meiryo UI" panose="020B0604030504040204" pitchFamily="50" charset="-128"/>
              </a:rPr>
              <a:t>（ワークスペース作成（</a:t>
            </a:r>
            <a:r>
              <a:rPr kumimoji="0" lang="en-US" altLang="ja-JP" b="1" dirty="0" smtClean="0">
                <a:solidFill>
                  <a:prstClr val="white"/>
                </a:solidFill>
                <a:latin typeface="Meiryo UI" panose="020B0604030504040204" pitchFamily="50" charset="-128"/>
                <a:ea typeface="Meiryo UI" panose="020B0604030504040204" pitchFamily="50" charset="-128"/>
              </a:rPr>
              <a:t>CI/CD</a:t>
            </a:r>
            <a:r>
              <a:rPr kumimoji="0" lang="ja-JP" altLang="en-US" b="1" dirty="0" smtClean="0">
                <a:solidFill>
                  <a:prstClr val="white"/>
                </a:solidFill>
                <a:latin typeface="Meiryo UI" panose="020B0604030504040204" pitchFamily="50" charset="-128"/>
                <a:ea typeface="Meiryo UI" panose="020B0604030504040204" pitchFamily="50" charset="-128"/>
              </a:rPr>
              <a:t>準備）</a:t>
            </a:r>
            <a:r>
              <a:rPr kumimoji="0" lang="en-US" altLang="ja-JP" b="1" dirty="0" smtClean="0">
                <a:solidFill>
                  <a:prstClr val="white"/>
                </a:solidFill>
                <a:latin typeface="Meiryo UI" panose="020B0604030504040204" pitchFamily="50" charset="-128"/>
                <a:ea typeface="Meiryo UI" panose="020B0604030504040204" pitchFamily="50" charset="-128"/>
              </a:rPr>
              <a:t>1/2</a:t>
            </a:r>
            <a:r>
              <a:rPr kumimoji="0" lang="ja-JP" altLang="en-US" b="1" dirty="0" smtClean="0">
                <a:solidFill>
                  <a:prstClr val="white"/>
                </a:solidFill>
                <a:latin typeface="Meiryo UI" panose="020B0604030504040204" pitchFamily="50" charset="-128"/>
                <a:ea typeface="Meiryo UI" panose="020B0604030504040204" pitchFamily="50" charset="-128"/>
              </a:rPr>
              <a:t>）</a:t>
            </a:r>
            <a:endParaRPr kumimoji="1" lang="ja-JP" altLang="en-US" dirty="0"/>
          </a:p>
        </p:txBody>
      </p:sp>
      <p:cxnSp>
        <p:nvCxnSpPr>
          <p:cNvPr id="14" name="直線コネクタ 13"/>
          <p:cNvCxnSpPr/>
          <p:nvPr/>
        </p:nvCxnSpPr>
        <p:spPr bwMode="auto">
          <a:xfrm flipH="1">
            <a:off x="3791744" y="2690221"/>
            <a:ext cx="432061" cy="601680"/>
          </a:xfrm>
          <a:prstGeom prst="line">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コネクタ 15"/>
          <p:cNvCxnSpPr/>
          <p:nvPr/>
        </p:nvCxnSpPr>
        <p:spPr bwMode="auto">
          <a:xfrm flipH="1">
            <a:off x="2894778" y="3744309"/>
            <a:ext cx="2786552" cy="1745402"/>
          </a:xfrm>
          <a:prstGeom prst="line">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p:cNvCxnSpPr/>
          <p:nvPr/>
        </p:nvCxnSpPr>
        <p:spPr bwMode="auto">
          <a:xfrm flipV="1">
            <a:off x="7464152" y="3762301"/>
            <a:ext cx="216068" cy="560431"/>
          </a:xfrm>
          <a:prstGeom prst="line">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 name="正方形/長方形 16"/>
          <p:cNvSpPr/>
          <p:nvPr/>
        </p:nvSpPr>
        <p:spPr bwMode="auto">
          <a:xfrm>
            <a:off x="6645296" y="4322732"/>
            <a:ext cx="5382307" cy="874590"/>
          </a:xfrm>
          <a:prstGeom prst="rect">
            <a:avLst/>
          </a:prstGeom>
          <a:solidFill>
            <a:srgbClr val="F8ECE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1"/>
            <a:r>
              <a:rPr lang="ja-JP" altLang="en-US" sz="1050" dirty="0" smtClean="0"/>
              <a:t>・アプリケーションコードリポジトリ</a:t>
            </a:r>
            <a:r>
              <a:rPr lang="ja-JP" altLang="en-US" sz="1050" dirty="0"/>
              <a:t>の入力後</a:t>
            </a:r>
            <a:r>
              <a:rPr lang="ja-JP" altLang="en-US" sz="1050" dirty="0" smtClean="0"/>
              <a:t>、イメージ</a:t>
            </a:r>
            <a:r>
              <a:rPr lang="ja-JP" altLang="en-US" sz="1050" dirty="0"/>
              <a:t>出力先を</a:t>
            </a:r>
            <a:r>
              <a:rPr lang="ja-JP" altLang="en-US" sz="1050" dirty="0" smtClean="0"/>
              <a:t>入力</a:t>
            </a:r>
            <a:endParaRPr lang="en-US" altLang="ja-JP" sz="1050" dirty="0"/>
          </a:p>
          <a:p>
            <a:pPr lvl="1"/>
            <a:r>
              <a:rPr lang="ja-JP" altLang="en-US" sz="1050" dirty="0" smtClean="0"/>
              <a:t>・イメージ</a:t>
            </a:r>
            <a:r>
              <a:rPr lang="ja-JP" altLang="en-US" sz="1050" dirty="0"/>
              <a:t>出力先に次の内容を</a:t>
            </a:r>
            <a:r>
              <a:rPr lang="ja-JP" altLang="en-US" sz="1050" dirty="0" smtClean="0"/>
              <a:t>入力</a:t>
            </a:r>
            <a:endParaRPr lang="en-US" altLang="ja-JP" sz="1050" dirty="0"/>
          </a:p>
          <a:p>
            <a:pPr marL="288000" lvl="2" indent="0">
              <a:buNone/>
            </a:pPr>
            <a:r>
              <a:rPr lang="en-US" altLang="ja-JP" sz="1050" dirty="0" smtClean="0"/>
              <a:t>        [</a:t>
            </a:r>
            <a:r>
              <a:rPr lang="en-US" altLang="ja-JP" sz="1050" dirty="0" err="1" smtClean="0"/>
              <a:t>dockerhub</a:t>
            </a:r>
            <a:r>
              <a:rPr lang="ja-JP" altLang="en-US" sz="1050" dirty="0" smtClean="0"/>
              <a:t>のアカウント</a:t>
            </a:r>
            <a:r>
              <a:rPr lang="en-US" altLang="ja-JP" sz="1050" dirty="0" smtClean="0"/>
              <a:t>]/epoch-example-app-</a:t>
            </a:r>
            <a:r>
              <a:rPr lang="en-US" altLang="ja-JP" sz="1050" dirty="0" err="1" smtClean="0"/>
              <a:t>api</a:t>
            </a:r>
            <a:endParaRPr lang="en-US" altLang="ja-JP" sz="100" dirty="0"/>
          </a:p>
        </p:txBody>
      </p:sp>
      <p:sp>
        <p:nvSpPr>
          <p:cNvPr id="15" name="正方形/長方形 14"/>
          <p:cNvSpPr/>
          <p:nvPr/>
        </p:nvSpPr>
        <p:spPr bwMode="auto">
          <a:xfrm>
            <a:off x="2411519" y="5454482"/>
            <a:ext cx="6649248" cy="702811"/>
          </a:xfrm>
          <a:prstGeom prst="rect">
            <a:avLst/>
          </a:prstGeom>
          <a:solidFill>
            <a:srgbClr val="F8ECE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1"/>
            <a:r>
              <a:rPr lang="ja-JP" altLang="en-US" sz="1050" dirty="0" smtClean="0"/>
              <a:t>・アプリケーションコードリポジトリ</a:t>
            </a:r>
            <a:r>
              <a:rPr lang="ja-JP" altLang="en-US" sz="1050" dirty="0"/>
              <a:t>の入力後</a:t>
            </a:r>
            <a:r>
              <a:rPr lang="ja-JP" altLang="en-US" sz="1050" dirty="0" smtClean="0"/>
              <a:t>、パイプライン</a:t>
            </a:r>
            <a:r>
              <a:rPr lang="ja-JP" altLang="en-US" sz="1050" dirty="0"/>
              <a:t>情報を</a:t>
            </a:r>
            <a:r>
              <a:rPr lang="ja-JP" altLang="en-US" sz="1050" dirty="0" smtClean="0"/>
              <a:t>入力</a:t>
            </a:r>
            <a:endParaRPr lang="en-US" altLang="ja-JP" sz="1050" dirty="0" smtClean="0"/>
          </a:p>
          <a:p>
            <a:pPr lvl="1"/>
            <a:r>
              <a:rPr lang="ja-JP" altLang="en-US" sz="1050" dirty="0" smtClean="0"/>
              <a:t>・ビルドコンテキストパス</a:t>
            </a:r>
            <a:r>
              <a:rPr lang="ja-JP" altLang="en-US" sz="1050" dirty="0"/>
              <a:t>を</a:t>
            </a:r>
            <a:r>
              <a:rPr lang="ja-JP" altLang="en-US" sz="1050" dirty="0" smtClean="0"/>
              <a:t>入力 　</a:t>
            </a:r>
            <a:r>
              <a:rPr lang="en-US" altLang="ja-JP" sz="1050" dirty="0" smtClean="0"/>
              <a:t>“.”</a:t>
            </a:r>
            <a:r>
              <a:rPr lang="ja-JP" altLang="en-US" sz="1050" dirty="0" smtClean="0"/>
              <a:t>　</a:t>
            </a:r>
            <a:r>
              <a:rPr lang="en-US" altLang="ja-JP" sz="1050" dirty="0" smtClean="0"/>
              <a:t>※</a:t>
            </a:r>
            <a:r>
              <a:rPr lang="ja-JP" altLang="en-US" sz="1050" dirty="0" smtClean="0"/>
              <a:t>（ドット１つ） </a:t>
            </a:r>
            <a:endParaRPr lang="en-US" altLang="ja-JP" sz="1050" dirty="0"/>
          </a:p>
          <a:p>
            <a:pPr lvl="1"/>
            <a:r>
              <a:rPr lang="ja-JP" altLang="en-US" sz="1050" dirty="0" smtClean="0"/>
              <a:t>・ビルド</a:t>
            </a:r>
            <a:r>
              <a:rPr lang="en-US" altLang="ja-JP" sz="1050" dirty="0" err="1"/>
              <a:t>Dockerfile</a:t>
            </a:r>
            <a:r>
              <a:rPr lang="ja-JP" altLang="en-US" sz="1050" dirty="0"/>
              <a:t>パスを</a:t>
            </a:r>
            <a:r>
              <a:rPr lang="ja-JP" altLang="en-US" sz="1050" dirty="0" smtClean="0"/>
              <a:t>入力　　 </a:t>
            </a:r>
            <a:r>
              <a:rPr lang="en-US" altLang="ja-JP" sz="1050" dirty="0"/>
              <a:t>“./</a:t>
            </a:r>
            <a:r>
              <a:rPr lang="en-US" altLang="ja-JP" sz="1050" dirty="0" err="1"/>
              <a:t>api</a:t>
            </a:r>
            <a:r>
              <a:rPr lang="en-US" altLang="ja-JP" sz="1050" dirty="0"/>
              <a:t>-app/</a:t>
            </a:r>
            <a:r>
              <a:rPr lang="en-US" altLang="ja-JP" sz="1050" dirty="0" err="1"/>
              <a:t>Dockerfile</a:t>
            </a:r>
            <a:r>
              <a:rPr lang="en-US" altLang="ja-JP" sz="1050" dirty="0"/>
              <a:t>”</a:t>
            </a:r>
            <a:endParaRPr lang="en-US" altLang="ja-JP" sz="600" dirty="0"/>
          </a:p>
        </p:txBody>
      </p:sp>
      <p:sp>
        <p:nvSpPr>
          <p:cNvPr id="12" name="正方形/長方形 11"/>
          <p:cNvSpPr/>
          <p:nvPr/>
        </p:nvSpPr>
        <p:spPr bwMode="auto">
          <a:xfrm>
            <a:off x="2927561" y="1896096"/>
            <a:ext cx="5184663" cy="874590"/>
          </a:xfrm>
          <a:prstGeom prst="rect">
            <a:avLst/>
          </a:prstGeom>
          <a:solidFill>
            <a:srgbClr val="F8ECE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1"/>
            <a:r>
              <a:rPr lang="ja-JP" altLang="en-US" sz="1050" dirty="0"/>
              <a:t>・</a:t>
            </a:r>
            <a:r>
              <a:rPr lang="en-US" altLang="ja-JP" sz="1050" dirty="0" err="1" smtClean="0"/>
              <a:t>Git</a:t>
            </a:r>
            <a:r>
              <a:rPr lang="ja-JP" altLang="en-US" sz="1050" dirty="0"/>
              <a:t>アカウント指定（ユーザ名、パスワード、トークン）を</a:t>
            </a:r>
            <a:r>
              <a:rPr lang="ja-JP" altLang="en-US" sz="1050" dirty="0" smtClean="0"/>
              <a:t>入力</a:t>
            </a:r>
            <a:endParaRPr lang="en-US" altLang="ja-JP" sz="1050" dirty="0" smtClean="0"/>
          </a:p>
          <a:p>
            <a:pPr lvl="1"/>
            <a:r>
              <a:rPr lang="ja-JP" altLang="en-US" sz="1050" dirty="0" smtClean="0"/>
              <a:t>・</a:t>
            </a:r>
            <a:r>
              <a:rPr lang="en-US" altLang="ja-JP" sz="1050" dirty="0" smtClean="0"/>
              <a:t>【</a:t>
            </a:r>
            <a:r>
              <a:rPr lang="en-US" altLang="ja-JP" sz="1050" dirty="0"/>
              <a:t>CI</a:t>
            </a:r>
            <a:r>
              <a:rPr lang="ja-JP" altLang="en-US" sz="1050" dirty="0"/>
              <a:t>パイプライン追加</a:t>
            </a:r>
            <a:r>
              <a:rPr lang="en-US" altLang="ja-JP" sz="1050" dirty="0"/>
              <a:t>】</a:t>
            </a:r>
            <a:r>
              <a:rPr lang="ja-JP" altLang="en-US" sz="1050" dirty="0"/>
              <a:t>ボタンを押下して</a:t>
            </a:r>
            <a:r>
              <a:rPr lang="ja-JP" altLang="en-US" sz="1050" dirty="0" smtClean="0"/>
              <a:t>、パイプライン</a:t>
            </a:r>
            <a:r>
              <a:rPr lang="ja-JP" altLang="en-US" sz="1050" dirty="0"/>
              <a:t>を</a:t>
            </a:r>
            <a:r>
              <a:rPr lang="ja-JP" altLang="en-US" sz="1050" dirty="0" smtClean="0"/>
              <a:t>追加</a:t>
            </a:r>
            <a:endParaRPr lang="en-US" altLang="ja-JP" sz="1050" dirty="0"/>
          </a:p>
          <a:p>
            <a:pPr lvl="1"/>
            <a:r>
              <a:rPr lang="ja-JP" altLang="en-US" sz="1050" dirty="0" smtClean="0"/>
              <a:t>・事前準備で用意したアプリケーションコードリポジトリ</a:t>
            </a:r>
            <a:r>
              <a:rPr lang="ja-JP" altLang="en-US" sz="1050" dirty="0"/>
              <a:t>の</a:t>
            </a:r>
            <a:r>
              <a:rPr lang="en-US" altLang="ja-JP" sz="1050" dirty="0" smtClean="0"/>
              <a:t>URL</a:t>
            </a:r>
            <a:r>
              <a:rPr lang="ja-JP" altLang="en-US" sz="1050" dirty="0" smtClean="0"/>
              <a:t>を入力</a:t>
            </a:r>
            <a:endParaRPr lang="en-US" altLang="ja-JP" sz="1050" dirty="0"/>
          </a:p>
        </p:txBody>
      </p:sp>
      <p:sp>
        <p:nvSpPr>
          <p:cNvPr id="4" name="テキスト ボックス 3"/>
          <p:cNvSpPr txBox="1"/>
          <p:nvPr/>
        </p:nvSpPr>
        <p:spPr>
          <a:xfrm>
            <a:off x="2917701" y="1902504"/>
            <a:ext cx="520258" cy="430887"/>
          </a:xfrm>
          <a:prstGeom prst="rect">
            <a:avLst/>
          </a:prstGeom>
          <a:noFill/>
        </p:spPr>
        <p:txBody>
          <a:bodyPr wrap="square" rtlCol="0">
            <a:spAutoFit/>
          </a:bodyPr>
          <a:lstStyle/>
          <a:p>
            <a:r>
              <a:rPr kumimoji="1" lang="ja-JP" altLang="en-US" sz="2200" b="1" dirty="0" smtClean="0">
                <a:solidFill>
                  <a:srgbClr val="FF0000"/>
                </a:solidFill>
              </a:rPr>
              <a:t>①</a:t>
            </a:r>
            <a:endParaRPr kumimoji="1" lang="ja-JP" altLang="en-US" sz="2200" b="1" dirty="0">
              <a:solidFill>
                <a:srgbClr val="FF0000"/>
              </a:solidFill>
            </a:endParaRPr>
          </a:p>
        </p:txBody>
      </p:sp>
      <p:sp>
        <p:nvSpPr>
          <p:cNvPr id="13" name="テキスト ボックス 12"/>
          <p:cNvSpPr txBox="1"/>
          <p:nvPr/>
        </p:nvSpPr>
        <p:spPr>
          <a:xfrm>
            <a:off x="2442898" y="5454482"/>
            <a:ext cx="520258" cy="430887"/>
          </a:xfrm>
          <a:prstGeom prst="rect">
            <a:avLst/>
          </a:prstGeom>
          <a:noFill/>
        </p:spPr>
        <p:txBody>
          <a:bodyPr wrap="square" rtlCol="0">
            <a:spAutoFit/>
          </a:bodyPr>
          <a:lstStyle/>
          <a:p>
            <a:r>
              <a:rPr lang="ja-JP" altLang="en-US" sz="2200" b="1" dirty="0">
                <a:solidFill>
                  <a:srgbClr val="FF0000"/>
                </a:solidFill>
              </a:rPr>
              <a:t>②</a:t>
            </a:r>
            <a:endParaRPr kumimoji="1" lang="ja-JP" altLang="en-US" sz="2200" b="1" dirty="0">
              <a:solidFill>
                <a:srgbClr val="FF0000"/>
              </a:solidFill>
            </a:endParaRPr>
          </a:p>
        </p:txBody>
      </p:sp>
      <p:sp>
        <p:nvSpPr>
          <p:cNvPr id="19" name="テキスト ボックス 18"/>
          <p:cNvSpPr txBox="1"/>
          <p:nvPr/>
        </p:nvSpPr>
        <p:spPr>
          <a:xfrm>
            <a:off x="6729301" y="4329333"/>
            <a:ext cx="520258" cy="430887"/>
          </a:xfrm>
          <a:prstGeom prst="rect">
            <a:avLst/>
          </a:prstGeom>
          <a:noFill/>
        </p:spPr>
        <p:txBody>
          <a:bodyPr wrap="square" rtlCol="0">
            <a:spAutoFit/>
          </a:bodyPr>
          <a:lstStyle/>
          <a:p>
            <a:r>
              <a:rPr lang="ja-JP" altLang="en-US" sz="2200" b="1" dirty="0">
                <a:solidFill>
                  <a:srgbClr val="FF0000"/>
                </a:solidFill>
              </a:rPr>
              <a:t>③</a:t>
            </a:r>
            <a:endParaRPr kumimoji="1" lang="ja-JP" altLang="en-US" sz="2200" b="1" dirty="0">
              <a:solidFill>
                <a:srgbClr val="FF0000"/>
              </a:solidFill>
            </a:endParaRPr>
          </a:p>
        </p:txBody>
      </p:sp>
    </p:spTree>
    <p:extLst>
      <p:ext uri="{BB962C8B-B14F-4D97-AF65-F5344CB8AC3E}">
        <p14:creationId xmlns:p14="http://schemas.microsoft.com/office/powerpoint/2010/main" val="2286086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695400" y="1819849"/>
            <a:ext cx="8577039" cy="4743063"/>
          </a:xfrm>
          <a:prstGeom prst="rect">
            <a:avLst/>
          </a:prstGeom>
        </p:spPr>
      </p:pic>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smtClean="0"/>
              <a:t>ワークスペースの作成②</a:t>
            </a:r>
            <a:endParaRPr lang="ja-JP" altLang="en-US" dirty="0"/>
          </a:p>
          <a:p>
            <a:pPr lvl="1"/>
            <a:r>
              <a:rPr lang="ja-JP" altLang="en-US" dirty="0" smtClean="0"/>
              <a:t>前頁の続き</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kumimoji="0" lang="en-US" altLang="ja-JP" b="1" dirty="0">
                <a:solidFill>
                  <a:prstClr val="white"/>
                </a:solidFill>
                <a:latin typeface="Meiryo UI" panose="020B0604030504040204" pitchFamily="50" charset="-128"/>
                <a:ea typeface="Meiryo UI" panose="020B0604030504040204" pitchFamily="50" charset="-128"/>
              </a:rPr>
              <a:t>Exastro </a:t>
            </a:r>
            <a:r>
              <a:rPr kumimoji="0" lang="en-US" altLang="ja-JP" b="1" dirty="0" smtClean="0">
                <a:solidFill>
                  <a:prstClr val="white"/>
                </a:solidFill>
                <a:latin typeface="Meiryo UI" panose="020B0604030504040204" pitchFamily="50" charset="-128"/>
                <a:ea typeface="Meiryo UI" panose="020B0604030504040204" pitchFamily="50" charset="-128"/>
              </a:rPr>
              <a:t>EPOCH</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smtClean="0">
                <a:solidFill>
                  <a:prstClr val="white"/>
                </a:solidFill>
                <a:latin typeface="Meiryo UI" panose="020B0604030504040204" pitchFamily="50" charset="-128"/>
                <a:ea typeface="Meiryo UI" panose="020B0604030504040204" pitchFamily="50" charset="-128"/>
              </a:rPr>
              <a:t>Quick Start </a:t>
            </a:r>
            <a:r>
              <a:rPr kumimoji="0" lang="ja-JP" altLang="en-US" b="1" dirty="0" smtClean="0">
                <a:solidFill>
                  <a:prstClr val="white"/>
                </a:solidFill>
                <a:latin typeface="Meiryo UI" panose="020B0604030504040204" pitchFamily="50" charset="-128"/>
                <a:ea typeface="Meiryo UI" panose="020B0604030504040204" pitchFamily="50" charset="-128"/>
              </a:rPr>
              <a:t>（ワークスペース作成（</a:t>
            </a:r>
            <a:r>
              <a:rPr kumimoji="0" lang="en-US" altLang="ja-JP" b="1" dirty="0" smtClean="0">
                <a:solidFill>
                  <a:prstClr val="white"/>
                </a:solidFill>
                <a:latin typeface="Meiryo UI" panose="020B0604030504040204" pitchFamily="50" charset="-128"/>
                <a:ea typeface="Meiryo UI" panose="020B0604030504040204" pitchFamily="50" charset="-128"/>
              </a:rPr>
              <a:t>CI/CD</a:t>
            </a:r>
            <a:r>
              <a:rPr kumimoji="0" lang="ja-JP" altLang="en-US" b="1" dirty="0" smtClean="0">
                <a:solidFill>
                  <a:prstClr val="white"/>
                </a:solidFill>
                <a:latin typeface="Meiryo UI" panose="020B0604030504040204" pitchFamily="50" charset="-128"/>
                <a:ea typeface="Meiryo UI" panose="020B0604030504040204" pitchFamily="50" charset="-128"/>
              </a:rPr>
              <a:t>準備）</a:t>
            </a:r>
            <a:r>
              <a:rPr kumimoji="0" lang="en-US" altLang="ja-JP" b="1" dirty="0">
                <a:solidFill>
                  <a:prstClr val="white"/>
                </a:solidFill>
                <a:latin typeface="Meiryo UI" panose="020B0604030504040204" pitchFamily="50" charset="-128"/>
                <a:ea typeface="Meiryo UI" panose="020B0604030504040204" pitchFamily="50" charset="-128"/>
              </a:rPr>
              <a:t>2</a:t>
            </a:r>
            <a:r>
              <a:rPr kumimoji="0" lang="en-US" altLang="ja-JP" b="1" dirty="0" smtClean="0">
                <a:solidFill>
                  <a:prstClr val="white"/>
                </a:solidFill>
                <a:latin typeface="Meiryo UI" panose="020B0604030504040204" pitchFamily="50" charset="-128"/>
                <a:ea typeface="Meiryo UI" panose="020B0604030504040204" pitchFamily="50" charset="-128"/>
              </a:rPr>
              <a:t>/2</a:t>
            </a:r>
            <a:r>
              <a:rPr kumimoji="0" lang="ja-JP" altLang="en-US" b="1" dirty="0" smtClean="0">
                <a:solidFill>
                  <a:prstClr val="white"/>
                </a:solidFill>
                <a:latin typeface="Meiryo UI" panose="020B0604030504040204" pitchFamily="50" charset="-128"/>
                <a:ea typeface="Meiryo UI" panose="020B0604030504040204" pitchFamily="50" charset="-128"/>
              </a:rPr>
              <a:t>）</a:t>
            </a:r>
            <a:endParaRPr kumimoji="1" lang="ja-JP" altLang="en-US" dirty="0"/>
          </a:p>
        </p:txBody>
      </p:sp>
      <p:sp>
        <p:nvSpPr>
          <p:cNvPr id="12" name="正方形/長方形 11"/>
          <p:cNvSpPr/>
          <p:nvPr/>
        </p:nvSpPr>
        <p:spPr bwMode="auto">
          <a:xfrm>
            <a:off x="6600070" y="4732851"/>
            <a:ext cx="4968690" cy="784381"/>
          </a:xfrm>
          <a:prstGeom prst="rect">
            <a:avLst/>
          </a:prstGeom>
          <a:solidFill>
            <a:srgbClr val="F8ECE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1"/>
            <a:r>
              <a:rPr lang="ja-JP" altLang="en-US" sz="1050" dirty="0" smtClean="0"/>
              <a:t>・パイプライン</a:t>
            </a:r>
            <a:r>
              <a:rPr lang="en-US" altLang="ja-JP" sz="1050" dirty="0"/>
              <a:t>(Argo CD)</a:t>
            </a:r>
            <a:r>
              <a:rPr lang="ja-JP" altLang="en-US" sz="1050" dirty="0"/>
              <a:t>の入力後、環境毎の</a:t>
            </a:r>
            <a:r>
              <a:rPr lang="en-US" altLang="ja-JP" sz="1050" dirty="0"/>
              <a:t>manifest</a:t>
            </a:r>
            <a:r>
              <a:rPr lang="ja-JP" altLang="en-US" sz="1050" dirty="0"/>
              <a:t>登録先を</a:t>
            </a:r>
            <a:r>
              <a:rPr lang="ja-JP" altLang="en-US" sz="1050" dirty="0" smtClean="0"/>
              <a:t>入力</a:t>
            </a:r>
            <a:endParaRPr lang="en-US" altLang="ja-JP" sz="1050" dirty="0" smtClean="0"/>
          </a:p>
          <a:p>
            <a:pPr lvl="1"/>
            <a:r>
              <a:rPr lang="ja-JP" altLang="en-US" sz="1050" dirty="0"/>
              <a:t>・</a:t>
            </a:r>
            <a:r>
              <a:rPr lang="en-US" altLang="ja-JP" sz="1050" dirty="0" err="1" smtClean="0"/>
              <a:t>Git</a:t>
            </a:r>
            <a:r>
              <a:rPr lang="ja-JP" altLang="en-US" sz="1050" dirty="0"/>
              <a:t>アカウント指定を</a:t>
            </a:r>
            <a:r>
              <a:rPr lang="ja-JP" altLang="en-US" sz="1050" dirty="0" smtClean="0"/>
              <a:t>入力</a:t>
            </a:r>
            <a:endParaRPr lang="en-US" altLang="ja-JP" sz="1050" dirty="0"/>
          </a:p>
          <a:p>
            <a:pPr lvl="1"/>
            <a:r>
              <a:rPr lang="ja-JP" altLang="en-US" sz="1050" dirty="0" smtClean="0"/>
              <a:t>・事前準備で用意した</a:t>
            </a:r>
            <a:r>
              <a:rPr lang="en-US" altLang="ja-JP" sz="1050" dirty="0" err="1" smtClean="0"/>
              <a:t>IaC</a:t>
            </a:r>
            <a:r>
              <a:rPr lang="ja-JP" altLang="en-US" sz="1050" dirty="0" smtClean="0"/>
              <a:t>リポジトリの</a:t>
            </a:r>
            <a:r>
              <a:rPr lang="en-US" altLang="ja-JP" sz="1050" dirty="0" smtClean="0"/>
              <a:t>URL</a:t>
            </a:r>
            <a:r>
              <a:rPr lang="ja-JP" altLang="en-US" sz="1050" dirty="0" smtClean="0"/>
              <a:t>を入力</a:t>
            </a:r>
            <a:endParaRPr lang="en-US" altLang="ja-JP" sz="1050" dirty="0"/>
          </a:p>
        </p:txBody>
      </p:sp>
      <p:cxnSp>
        <p:nvCxnSpPr>
          <p:cNvPr id="14" name="直線コネクタ 13"/>
          <p:cNvCxnSpPr>
            <a:stCxn id="12" idx="1"/>
          </p:cNvCxnSpPr>
          <p:nvPr/>
        </p:nvCxnSpPr>
        <p:spPr bwMode="auto">
          <a:xfrm flipH="1" flipV="1">
            <a:off x="5766974" y="5088412"/>
            <a:ext cx="833096" cy="36630"/>
          </a:xfrm>
          <a:prstGeom prst="line">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コネクタ 15"/>
          <p:cNvCxnSpPr/>
          <p:nvPr/>
        </p:nvCxnSpPr>
        <p:spPr bwMode="auto">
          <a:xfrm>
            <a:off x="7464152" y="3352694"/>
            <a:ext cx="216024" cy="948038"/>
          </a:xfrm>
          <a:prstGeom prst="line">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5" name="正方形/長方形 24"/>
          <p:cNvSpPr/>
          <p:nvPr/>
        </p:nvSpPr>
        <p:spPr bwMode="auto">
          <a:xfrm>
            <a:off x="2856509" y="5995347"/>
            <a:ext cx="6880772" cy="540698"/>
          </a:xfrm>
          <a:prstGeom prst="rect">
            <a:avLst/>
          </a:prstGeom>
          <a:solidFill>
            <a:srgbClr val="F8ECE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marL="288000" lvl="2" indent="0">
              <a:buNone/>
            </a:pPr>
            <a:r>
              <a:rPr lang="ja-JP" altLang="en-US" sz="1050" dirty="0"/>
              <a:t>入力</a:t>
            </a:r>
            <a:r>
              <a:rPr lang="ja-JP" altLang="en-US" sz="1050" dirty="0" smtClean="0"/>
              <a:t>が完了後、</a:t>
            </a:r>
            <a:r>
              <a:rPr lang="en-US" altLang="ja-JP" sz="1050" dirty="0" smtClean="0"/>
              <a:t>【</a:t>
            </a:r>
            <a:r>
              <a:rPr lang="ja-JP" altLang="en-US" sz="1050" dirty="0"/>
              <a:t>ワークスペース作成</a:t>
            </a:r>
            <a:r>
              <a:rPr lang="en-US" altLang="ja-JP" sz="1050" dirty="0"/>
              <a:t>】</a:t>
            </a:r>
            <a:r>
              <a:rPr lang="ja-JP" altLang="en-US" sz="1050" dirty="0"/>
              <a:t>ボタンを押下して、次のステップ</a:t>
            </a:r>
            <a:r>
              <a:rPr lang="ja-JP" altLang="en-US" sz="1050" dirty="0" smtClean="0"/>
              <a:t>に進みます。</a:t>
            </a:r>
            <a:endParaRPr lang="en-US" altLang="ja-JP" sz="1050" dirty="0"/>
          </a:p>
          <a:p>
            <a:pPr marL="288000" lvl="2" indent="0">
              <a:buNone/>
            </a:pPr>
            <a:r>
              <a:rPr lang="ja-JP" altLang="en-US" sz="1050" dirty="0"/>
              <a:t> （入力値を変更した場合は、再度</a:t>
            </a:r>
            <a:r>
              <a:rPr lang="en-US" altLang="ja-JP" sz="1050" dirty="0"/>
              <a:t>【</a:t>
            </a:r>
            <a:r>
              <a:rPr lang="ja-JP" altLang="en-US" sz="1050" dirty="0"/>
              <a:t>ワークスペース作成（適用）</a:t>
            </a:r>
            <a:r>
              <a:rPr lang="en-US" altLang="ja-JP" sz="1050" dirty="0"/>
              <a:t>】</a:t>
            </a:r>
            <a:r>
              <a:rPr lang="ja-JP" altLang="en-US" sz="1050" dirty="0"/>
              <a:t>ボタンで、設定値の変更が行えます ）</a:t>
            </a:r>
            <a:endParaRPr lang="en-US" altLang="ja-JP" sz="600" dirty="0"/>
          </a:p>
        </p:txBody>
      </p:sp>
      <p:cxnSp>
        <p:nvCxnSpPr>
          <p:cNvPr id="26" name="直線コネクタ 25"/>
          <p:cNvCxnSpPr/>
          <p:nvPr/>
        </p:nvCxnSpPr>
        <p:spPr bwMode="auto">
          <a:xfrm flipH="1">
            <a:off x="1847528" y="6126235"/>
            <a:ext cx="1008981" cy="151749"/>
          </a:xfrm>
          <a:prstGeom prst="line">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正方形/長方形 14"/>
          <p:cNvSpPr/>
          <p:nvPr/>
        </p:nvSpPr>
        <p:spPr bwMode="auto">
          <a:xfrm>
            <a:off x="2207460" y="2445415"/>
            <a:ext cx="6649248" cy="907279"/>
          </a:xfrm>
          <a:prstGeom prst="rect">
            <a:avLst/>
          </a:prstGeom>
          <a:solidFill>
            <a:srgbClr val="F8ECE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1"/>
            <a:r>
              <a:rPr lang="ja-JP" altLang="en-US" sz="1050" dirty="0" smtClean="0"/>
              <a:t>・</a:t>
            </a:r>
            <a:r>
              <a:rPr lang="en-US" altLang="ja-JP" sz="1050" dirty="0" smtClean="0"/>
              <a:t>【</a:t>
            </a:r>
            <a:r>
              <a:rPr lang="ja-JP" altLang="en-US" sz="1050" dirty="0"/>
              <a:t>環境追加</a:t>
            </a:r>
            <a:r>
              <a:rPr lang="en-US" altLang="ja-JP" sz="1050" dirty="0"/>
              <a:t>】</a:t>
            </a:r>
            <a:r>
              <a:rPr lang="ja-JP" altLang="en-US" sz="1050" dirty="0"/>
              <a:t>ボタンを押下して環境を</a:t>
            </a:r>
            <a:r>
              <a:rPr lang="ja-JP" altLang="en-US" sz="1050" dirty="0" smtClean="0"/>
              <a:t>追加。本説明</a:t>
            </a:r>
            <a:r>
              <a:rPr lang="ja-JP" altLang="en-US" sz="1050" dirty="0"/>
              <a:t>では２つの環境を用意した内容と</a:t>
            </a:r>
            <a:r>
              <a:rPr lang="ja-JP" altLang="en-US" sz="1050" dirty="0" smtClean="0"/>
              <a:t>なります</a:t>
            </a:r>
            <a:endParaRPr lang="en-US" altLang="ja-JP" sz="1050" dirty="0"/>
          </a:p>
          <a:p>
            <a:pPr lvl="1"/>
            <a:r>
              <a:rPr lang="ja-JP" altLang="en-US" sz="1050" dirty="0" smtClean="0"/>
              <a:t>・環境名</a:t>
            </a:r>
            <a:r>
              <a:rPr lang="ja-JP" altLang="en-US" sz="1050" dirty="0"/>
              <a:t>を</a:t>
            </a:r>
            <a:r>
              <a:rPr lang="ja-JP" altLang="en-US" sz="1050" dirty="0" smtClean="0"/>
              <a:t>入力　　　　　　　　　　　　</a:t>
            </a:r>
            <a:r>
              <a:rPr lang="en-US" altLang="ja-JP" sz="1050" dirty="0"/>
              <a:t> “staging” </a:t>
            </a:r>
            <a:r>
              <a:rPr lang="ja-JP" altLang="en-US" sz="1050" dirty="0"/>
              <a:t>と </a:t>
            </a:r>
            <a:r>
              <a:rPr lang="en-US" altLang="ja-JP" sz="1050" dirty="0"/>
              <a:t>“product</a:t>
            </a:r>
            <a:r>
              <a:rPr lang="en-US" altLang="ja-JP" sz="1050" dirty="0" smtClean="0"/>
              <a:t>”</a:t>
            </a:r>
            <a:r>
              <a:rPr lang="ja-JP" altLang="en-US" sz="1050" dirty="0" smtClean="0"/>
              <a:t>  </a:t>
            </a:r>
            <a:endParaRPr lang="en-US" altLang="ja-JP" sz="1050" dirty="0"/>
          </a:p>
          <a:p>
            <a:pPr lvl="1"/>
            <a:r>
              <a:rPr lang="ja-JP" altLang="en-US" sz="1050" dirty="0" smtClean="0"/>
              <a:t>・</a:t>
            </a:r>
            <a:r>
              <a:rPr lang="en-US" altLang="ja-JP" sz="1050" dirty="0" smtClean="0"/>
              <a:t>Kubernetes </a:t>
            </a:r>
            <a:r>
              <a:rPr lang="en-US" altLang="ja-JP" sz="1050" dirty="0"/>
              <a:t>API Server URL</a:t>
            </a:r>
            <a:r>
              <a:rPr lang="ja-JP" altLang="en-US" sz="1050" dirty="0"/>
              <a:t>を</a:t>
            </a:r>
            <a:r>
              <a:rPr lang="ja-JP" altLang="en-US" sz="1050" dirty="0" smtClean="0"/>
              <a:t>入力　　</a:t>
            </a:r>
            <a:r>
              <a:rPr lang="en-US" altLang="ja-JP" sz="1050" dirty="0" smtClean="0"/>
              <a:t>“https</a:t>
            </a:r>
            <a:r>
              <a:rPr lang="en-US" altLang="ja-JP" sz="1050" dirty="0"/>
              <a:t>://</a:t>
            </a:r>
            <a:r>
              <a:rPr lang="en-US" altLang="ja-JP" sz="1050" dirty="0" smtClean="0"/>
              <a:t>kubernetes.default.svc”</a:t>
            </a:r>
            <a:r>
              <a:rPr lang="ja-JP" altLang="en-US" sz="1050" dirty="0" smtClean="0"/>
              <a:t>　</a:t>
            </a:r>
            <a:r>
              <a:rPr lang="en-US" altLang="ja-JP" sz="1050" dirty="0" smtClean="0"/>
              <a:t>※2</a:t>
            </a:r>
            <a:r>
              <a:rPr lang="ja-JP" altLang="en-US" sz="1050" dirty="0" err="1" smtClean="0"/>
              <a:t>つの</a:t>
            </a:r>
            <a:r>
              <a:rPr lang="ja-JP" altLang="en-US" sz="1050" dirty="0" smtClean="0"/>
              <a:t>環境とも</a:t>
            </a:r>
            <a:endParaRPr lang="en-US" altLang="ja-JP" sz="1050" dirty="0"/>
          </a:p>
          <a:p>
            <a:pPr lvl="1"/>
            <a:r>
              <a:rPr lang="ja-JP" altLang="en-US" sz="1050" dirty="0" smtClean="0"/>
              <a:t>・デプロイ先</a:t>
            </a:r>
            <a:r>
              <a:rPr lang="ja-JP" altLang="en-US" sz="1050" dirty="0"/>
              <a:t>の</a:t>
            </a:r>
            <a:r>
              <a:rPr lang="en-US" altLang="ja-JP" sz="1050" dirty="0"/>
              <a:t>Namespace</a:t>
            </a:r>
            <a:r>
              <a:rPr lang="ja-JP" altLang="en-US" sz="1050" dirty="0"/>
              <a:t>を</a:t>
            </a:r>
            <a:r>
              <a:rPr lang="ja-JP" altLang="en-US" sz="1050" dirty="0" smtClean="0"/>
              <a:t>入力　　     </a:t>
            </a:r>
            <a:r>
              <a:rPr lang="en-US" altLang="ja-JP" sz="1050" dirty="0" smtClean="0"/>
              <a:t>“example-staging” </a:t>
            </a:r>
            <a:r>
              <a:rPr lang="ja-JP" altLang="en-US" sz="1050" dirty="0" smtClean="0"/>
              <a:t>と </a:t>
            </a:r>
            <a:r>
              <a:rPr lang="en-US" altLang="ja-JP" sz="1050" dirty="0" smtClean="0"/>
              <a:t>“example-product”</a:t>
            </a:r>
            <a:endParaRPr lang="en-US" altLang="ja-JP" sz="1050" dirty="0"/>
          </a:p>
        </p:txBody>
      </p:sp>
      <p:sp>
        <p:nvSpPr>
          <p:cNvPr id="11" name="テキスト ボックス 10"/>
          <p:cNvSpPr txBox="1"/>
          <p:nvPr/>
        </p:nvSpPr>
        <p:spPr>
          <a:xfrm>
            <a:off x="2207460" y="2445415"/>
            <a:ext cx="520258" cy="430887"/>
          </a:xfrm>
          <a:prstGeom prst="rect">
            <a:avLst/>
          </a:prstGeom>
          <a:noFill/>
        </p:spPr>
        <p:txBody>
          <a:bodyPr wrap="square" rtlCol="0">
            <a:spAutoFit/>
          </a:bodyPr>
          <a:lstStyle/>
          <a:p>
            <a:r>
              <a:rPr kumimoji="1" lang="ja-JP" altLang="en-US" sz="2200" b="1" dirty="0" smtClean="0">
                <a:solidFill>
                  <a:srgbClr val="FF0000"/>
                </a:solidFill>
              </a:rPr>
              <a:t>④</a:t>
            </a:r>
            <a:endParaRPr kumimoji="1" lang="ja-JP" altLang="en-US" sz="2200" b="1" dirty="0">
              <a:solidFill>
                <a:srgbClr val="FF0000"/>
              </a:solidFill>
            </a:endParaRPr>
          </a:p>
        </p:txBody>
      </p:sp>
      <p:sp>
        <p:nvSpPr>
          <p:cNvPr id="13" name="テキスト ボックス 12"/>
          <p:cNvSpPr txBox="1"/>
          <p:nvPr/>
        </p:nvSpPr>
        <p:spPr>
          <a:xfrm>
            <a:off x="6600070" y="4775883"/>
            <a:ext cx="520258" cy="430887"/>
          </a:xfrm>
          <a:prstGeom prst="rect">
            <a:avLst/>
          </a:prstGeom>
          <a:noFill/>
        </p:spPr>
        <p:txBody>
          <a:bodyPr wrap="square" rtlCol="0">
            <a:spAutoFit/>
          </a:bodyPr>
          <a:lstStyle/>
          <a:p>
            <a:r>
              <a:rPr lang="ja-JP" altLang="en-US" sz="2200" b="1" dirty="0">
                <a:solidFill>
                  <a:srgbClr val="FF0000"/>
                </a:solidFill>
              </a:rPr>
              <a:t>⑤</a:t>
            </a:r>
            <a:endParaRPr kumimoji="1" lang="ja-JP" altLang="en-US" sz="2200" b="1" dirty="0">
              <a:solidFill>
                <a:srgbClr val="FF0000"/>
              </a:solidFill>
            </a:endParaRPr>
          </a:p>
        </p:txBody>
      </p:sp>
      <p:sp>
        <p:nvSpPr>
          <p:cNvPr id="17" name="テキスト ボックス 16"/>
          <p:cNvSpPr txBox="1"/>
          <p:nvPr/>
        </p:nvSpPr>
        <p:spPr>
          <a:xfrm>
            <a:off x="2797415" y="6010904"/>
            <a:ext cx="520258" cy="430887"/>
          </a:xfrm>
          <a:prstGeom prst="rect">
            <a:avLst/>
          </a:prstGeom>
          <a:noFill/>
        </p:spPr>
        <p:txBody>
          <a:bodyPr wrap="square" rtlCol="0">
            <a:spAutoFit/>
          </a:bodyPr>
          <a:lstStyle/>
          <a:p>
            <a:r>
              <a:rPr kumimoji="1" lang="ja-JP" altLang="en-US" sz="2200" b="1" dirty="0" smtClean="0">
                <a:solidFill>
                  <a:srgbClr val="FF0000"/>
                </a:solidFill>
              </a:rPr>
              <a:t>⑥</a:t>
            </a:r>
            <a:endParaRPr kumimoji="1" lang="ja-JP" altLang="en-US" sz="2200" b="1" dirty="0">
              <a:solidFill>
                <a:srgbClr val="FF0000"/>
              </a:solidFill>
            </a:endParaRPr>
          </a:p>
        </p:txBody>
      </p:sp>
    </p:spTree>
    <p:extLst>
      <p:ext uri="{BB962C8B-B14F-4D97-AF65-F5344CB8AC3E}">
        <p14:creationId xmlns:p14="http://schemas.microsoft.com/office/powerpoint/2010/main" val="639765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EPOCH</a:t>
            </a:r>
            <a:r>
              <a:rPr lang="ja-JP" altLang="en-US" dirty="0" smtClean="0"/>
              <a:t>インストール</a:t>
            </a:r>
            <a:endParaRPr lang="en-US" altLang="ja-JP" dirty="0"/>
          </a:p>
          <a:p>
            <a:pPr lvl="1"/>
            <a:r>
              <a:rPr lang="ja-JP" altLang="en-US" dirty="0"/>
              <a:t>ターミナル</a:t>
            </a:r>
            <a:r>
              <a:rPr lang="ja-JP" altLang="en-US" dirty="0" smtClean="0"/>
              <a:t>で</a:t>
            </a:r>
            <a:r>
              <a:rPr lang="en-US" altLang="ja-JP" dirty="0" err="1" smtClean="0"/>
              <a:t>kubectl</a:t>
            </a:r>
            <a:r>
              <a:rPr lang="ja-JP" altLang="en-US" dirty="0" smtClean="0"/>
              <a:t>が実行できる環境に</a:t>
            </a:r>
            <a:r>
              <a:rPr lang="en-US" altLang="ja-JP" dirty="0" smtClean="0"/>
              <a:t>SSH</a:t>
            </a:r>
            <a:r>
              <a:rPr lang="ja-JP" altLang="en-US" dirty="0" smtClean="0"/>
              <a:t>ログインし、以下</a:t>
            </a:r>
            <a:r>
              <a:rPr lang="ja-JP" altLang="en-US" dirty="0"/>
              <a:t>のコマンドを実行</a:t>
            </a:r>
            <a:r>
              <a:rPr lang="ja-JP" altLang="en-US" dirty="0" smtClean="0"/>
              <a:t>して</a:t>
            </a:r>
            <a:r>
              <a:rPr lang="en-US" altLang="ja-JP" dirty="0" smtClean="0"/>
              <a:t>EPOCH</a:t>
            </a:r>
            <a:r>
              <a:rPr lang="ja-JP" altLang="en-US" dirty="0"/>
              <a:t>を</a:t>
            </a:r>
            <a:r>
              <a:rPr lang="ja-JP" altLang="en-US" dirty="0" smtClean="0"/>
              <a:t>インストールします。</a:t>
            </a:r>
            <a:endParaRPr lang="en-US" altLang="ja-JP" dirty="0" smtClean="0"/>
          </a:p>
          <a:p>
            <a:pPr marL="288000" lvl="2" indent="0">
              <a:buNone/>
            </a:pPr>
            <a:endParaRPr lang="en-US" altLang="ja-JP" dirty="0" smtClean="0"/>
          </a:p>
          <a:p>
            <a:pPr marL="288000" lvl="2" indent="0">
              <a:buNone/>
            </a:pPr>
            <a:r>
              <a:rPr lang="ja-JP" altLang="en-US" dirty="0" smtClean="0"/>
              <a:t>以下</a:t>
            </a:r>
            <a:r>
              <a:rPr lang="ja-JP" altLang="en-US" dirty="0"/>
              <a:t>のコマンドでインストールの進行状況</a:t>
            </a:r>
            <a:r>
              <a:rPr lang="ja-JP" altLang="en-US" dirty="0" smtClean="0"/>
              <a:t>を確認できます。</a:t>
            </a:r>
            <a:endParaRPr lang="en-US" altLang="ja-JP" sz="1200" dirty="0" smtClean="0"/>
          </a:p>
          <a:p>
            <a:pPr marL="180000" lvl="1" indent="0">
              <a:buNone/>
            </a:pPr>
            <a:endParaRPr lang="en-US" altLang="ja-JP" sz="1400" b="1" dirty="0"/>
          </a:p>
          <a:p>
            <a:pPr marL="288000" lvl="2" indent="0">
              <a:buNone/>
            </a:pPr>
            <a:r>
              <a:rPr lang="ja-JP" altLang="en-US" dirty="0" smtClean="0"/>
              <a:t>コマンド結果に</a:t>
            </a:r>
            <a:r>
              <a:rPr lang="ja-JP" altLang="en-US" dirty="0"/>
              <a:t>表示されているすべてのコンポーネント</a:t>
            </a:r>
            <a:r>
              <a:rPr lang="ja-JP" altLang="en-US" dirty="0" smtClean="0"/>
              <a:t>の</a:t>
            </a:r>
            <a:r>
              <a:rPr lang="en-US" altLang="ja-JP" dirty="0" smtClean="0"/>
              <a:t>STATUS</a:t>
            </a:r>
            <a:r>
              <a:rPr lang="ja-JP" altLang="en-US" dirty="0" smtClean="0"/>
              <a:t>が </a:t>
            </a:r>
            <a:r>
              <a:rPr lang="en-US" altLang="ja-JP" dirty="0"/>
              <a:t>“Running” </a:t>
            </a:r>
            <a:r>
              <a:rPr lang="ja-JP" altLang="en-US" dirty="0"/>
              <a:t>であることを確認します</a:t>
            </a:r>
            <a:r>
              <a:rPr lang="ja-JP" altLang="en-US" dirty="0" smtClean="0"/>
              <a:t>。</a:t>
            </a:r>
            <a:endParaRPr lang="en-US" altLang="ja-JP" dirty="0"/>
          </a:p>
          <a:p>
            <a:pPr marL="288000" lvl="2" indent="0">
              <a:buNone/>
            </a:pPr>
            <a:r>
              <a:rPr lang="en-US" altLang="ja-JP" b="1" dirty="0" smtClean="0"/>
              <a:t>【</a:t>
            </a:r>
            <a:r>
              <a:rPr lang="ja-JP" altLang="en-US" b="1" dirty="0" smtClean="0"/>
              <a:t>コマンド結果 イメージ</a:t>
            </a:r>
            <a:r>
              <a:rPr lang="en-US" altLang="ja-JP" b="1" dirty="0" smtClean="0"/>
              <a:t>】</a:t>
            </a:r>
            <a:endParaRPr lang="en-US" altLang="ja-JP" b="1" dirty="0"/>
          </a:p>
          <a:p>
            <a:pPr marL="180000" lvl="1" indent="0">
              <a:buNone/>
            </a:pP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(3/5)</a:t>
            </a:r>
            <a:endParaRPr kumimoji="1" lang="ja-JP" altLang="en-US" dirty="0"/>
          </a:p>
        </p:txBody>
      </p:sp>
      <p:sp>
        <p:nvSpPr>
          <p:cNvPr id="5" name="テキスト ボックス 4"/>
          <p:cNvSpPr txBox="1"/>
          <p:nvPr/>
        </p:nvSpPr>
        <p:spPr>
          <a:xfrm>
            <a:off x="695400" y="2897633"/>
            <a:ext cx="11161240" cy="1015663"/>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a:solidFill>
                  <a:schemeClr val="bg1"/>
                </a:solidFill>
                <a:latin typeface="Consolas" panose="020B0609020204030204" pitchFamily="49" charset="0"/>
              </a:rPr>
              <a:t>NAME                                        READY   STATUS    RESTARTS   AGE</a:t>
            </a:r>
          </a:p>
          <a:p>
            <a:r>
              <a:rPr lang="en-US" altLang="ja-JP" sz="1200" dirty="0" smtClean="0">
                <a:solidFill>
                  <a:schemeClr val="bg1"/>
                </a:solidFill>
                <a:latin typeface="Consolas" panose="020B0609020204030204" pitchFamily="49" charset="0"/>
              </a:rPr>
              <a:t>epoch-</a:t>
            </a:r>
            <a:r>
              <a:rPr lang="en-US" altLang="ja-JP" sz="1200" dirty="0" err="1" smtClean="0">
                <a:solidFill>
                  <a:schemeClr val="bg1"/>
                </a:solidFill>
                <a:latin typeface="Consolas" panose="020B0609020204030204" pitchFamily="49" charset="0"/>
              </a:rPr>
              <a:t>cicd</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api</a:t>
            </a:r>
            <a:r>
              <a:rPr lang="en-US" altLang="ja-JP" sz="1200" dirty="0" smtClean="0">
                <a:solidFill>
                  <a:schemeClr val="bg1"/>
                </a:solidFill>
                <a:latin typeface="Consolas" panose="020B0609020204030204" pitchFamily="49" charset="0"/>
              </a:rPr>
              <a:t>-*********-*****              1/1     </a:t>
            </a:r>
            <a:r>
              <a:rPr lang="en-US" altLang="ja-JP" sz="1200" dirty="0">
                <a:solidFill>
                  <a:schemeClr val="bg1"/>
                </a:solidFill>
                <a:latin typeface="Consolas" panose="020B0609020204030204" pitchFamily="49" charset="0"/>
              </a:rPr>
              <a:t>Running   0          </a:t>
            </a:r>
            <a:r>
              <a:rPr lang="en-US" altLang="ja-JP" sz="1200" dirty="0" smtClean="0">
                <a:solidFill>
                  <a:schemeClr val="bg1"/>
                </a:solidFill>
                <a:latin typeface="Consolas" panose="020B0609020204030204" pitchFamily="49" charset="0"/>
              </a:rPr>
              <a:t>**s</a:t>
            </a:r>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epoch-</a:t>
            </a:r>
            <a:r>
              <a:rPr lang="en-US" altLang="ja-JP" sz="1200" dirty="0" err="1" smtClean="0">
                <a:solidFill>
                  <a:schemeClr val="bg1"/>
                </a:solidFill>
                <a:latin typeface="Consolas" panose="020B0609020204030204" pitchFamily="49" charset="0"/>
              </a:rPr>
              <a:t>rs</a:t>
            </a:r>
            <a:r>
              <a:rPr lang="en-US" altLang="ja-JP" sz="1200" dirty="0" smtClean="0">
                <a:solidFill>
                  <a:schemeClr val="bg1"/>
                </a:solidFill>
                <a:latin typeface="Consolas" panose="020B0609020204030204" pitchFamily="49" charset="0"/>
              </a:rPr>
              <a:t>-organization-</a:t>
            </a:r>
            <a:r>
              <a:rPr lang="en-US" altLang="ja-JP" sz="1200" dirty="0" err="1" smtClean="0">
                <a:solidFill>
                  <a:schemeClr val="bg1"/>
                </a:solidFill>
                <a:latin typeface="Consolas" panose="020B0609020204030204" pitchFamily="49" charset="0"/>
              </a:rPr>
              <a:t>api</a:t>
            </a:r>
            <a:r>
              <a:rPr lang="en-US" altLang="ja-JP" sz="1200" dirty="0" smtClean="0">
                <a:solidFill>
                  <a:schemeClr val="bg1"/>
                </a:solidFill>
                <a:latin typeface="Consolas" panose="020B0609020204030204" pitchFamily="49" charset="0"/>
              </a:rPr>
              <a:t>-*********-*****   1/1     </a:t>
            </a:r>
            <a:r>
              <a:rPr lang="en-US" altLang="ja-JP" sz="1200" dirty="0">
                <a:solidFill>
                  <a:schemeClr val="bg1"/>
                </a:solidFill>
                <a:latin typeface="Consolas" panose="020B0609020204030204" pitchFamily="49" charset="0"/>
              </a:rPr>
              <a:t>Running   </a:t>
            </a:r>
            <a:r>
              <a:rPr lang="en-US" altLang="ja-JP" sz="1200" dirty="0" smtClean="0">
                <a:solidFill>
                  <a:schemeClr val="bg1"/>
                </a:solidFill>
                <a:latin typeface="Consolas" panose="020B0609020204030204" pitchFamily="49" charset="0"/>
              </a:rPr>
              <a:t>0          **s</a:t>
            </a:r>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epoch-</a:t>
            </a:r>
            <a:r>
              <a:rPr lang="en-US" altLang="ja-JP" sz="1200" dirty="0" err="1" smtClean="0">
                <a:solidFill>
                  <a:schemeClr val="bg1"/>
                </a:solidFill>
                <a:latin typeface="Consolas" panose="020B0609020204030204" pitchFamily="49" charset="0"/>
              </a:rPr>
              <a:t>rs</a:t>
            </a:r>
            <a:r>
              <a:rPr lang="en-US" altLang="ja-JP" sz="1200" dirty="0" smtClean="0">
                <a:solidFill>
                  <a:schemeClr val="bg1"/>
                </a:solidFill>
                <a:latin typeface="Consolas" panose="020B0609020204030204" pitchFamily="49" charset="0"/>
              </a:rPr>
              <a:t>-workspace-</a:t>
            </a:r>
            <a:r>
              <a:rPr lang="en-US" altLang="ja-JP" sz="1200" dirty="0" err="1" smtClean="0">
                <a:solidFill>
                  <a:schemeClr val="bg1"/>
                </a:solidFill>
                <a:latin typeface="Consolas" panose="020B0609020204030204" pitchFamily="49" charset="0"/>
              </a:rPr>
              <a:t>api</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1/1     Running   0          </a:t>
            </a:r>
            <a:r>
              <a:rPr lang="en-US" altLang="ja-JP" sz="1200" dirty="0" smtClean="0">
                <a:solidFill>
                  <a:schemeClr val="bg1"/>
                </a:solidFill>
                <a:latin typeface="Consolas" panose="020B0609020204030204" pitchFamily="49" charset="0"/>
              </a:rPr>
              <a:t>**s</a:t>
            </a:r>
            <a:endParaRPr lang="en-US" altLang="ja-JP" sz="1200" dirty="0">
              <a:solidFill>
                <a:schemeClr val="bg1"/>
              </a:solidFill>
              <a:latin typeface="Consolas" panose="020B0609020204030204" pitchFamily="49" charset="0"/>
            </a:endParaRPr>
          </a:p>
          <a:p>
            <a:r>
              <a:rPr lang="ja-JP" altLang="en-US"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7" name="角丸四角形 6"/>
          <p:cNvSpPr/>
          <p:nvPr/>
        </p:nvSpPr>
        <p:spPr bwMode="auto">
          <a:xfrm>
            <a:off x="5015880" y="2882007"/>
            <a:ext cx="864096" cy="1015663"/>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9" name="表 8"/>
          <p:cNvGraphicFramePr>
            <a:graphicFrameLocks noGrp="1"/>
          </p:cNvGraphicFramePr>
          <p:nvPr>
            <p:extLst/>
          </p:nvPr>
        </p:nvGraphicFramePr>
        <p:xfrm>
          <a:off x="695400" y="1484784"/>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apply -f https://github.com/exastro-suite/epoch/releases/download/v0.1.0/epoch-install.yaml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graphicFrame>
        <p:nvGraphicFramePr>
          <p:cNvPr id="11" name="表 10"/>
          <p:cNvGraphicFramePr>
            <a:graphicFrameLocks noGrp="1"/>
          </p:cNvGraphicFramePr>
          <p:nvPr>
            <p:extLst/>
          </p:nvPr>
        </p:nvGraphicFramePr>
        <p:xfrm>
          <a:off x="695400" y="2042710"/>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pl-PL" altLang="ja-JP" sz="1200" b="0" dirty="0" smtClean="0">
                          <a:solidFill>
                            <a:schemeClr val="bg1"/>
                          </a:solidFill>
                          <a:latin typeface="Consolas" panose="020B0609020204030204" pitchFamily="49" charset="0"/>
                        </a:rPr>
                        <a:t>kubectl get pod -n epoch-system</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3244868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ex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EPOCH Quick Start</Template>
  <TotalTime>0</TotalTime>
  <Words>7187</Words>
  <Application>Microsoft Office PowerPoint</Application>
  <PresentationFormat>ワイド画面</PresentationFormat>
  <Paragraphs>1325</Paragraphs>
  <Slides>88</Slides>
  <Notes>11</Notes>
  <HiddenSlides>3</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88</vt:i4>
      </vt:variant>
    </vt:vector>
  </HeadingPairs>
  <TitlesOfParts>
    <vt:vector size="100" baseType="lpstr">
      <vt:lpstr>HGP創英角ｺﾞｼｯｸUB</vt:lpstr>
      <vt:lpstr>Meiryo UI</vt:lpstr>
      <vt:lpstr>ＭＳ Ｐゴシック</vt:lpstr>
      <vt:lpstr>ＭＳ 明朝</vt:lpstr>
      <vt:lpstr>メイリオ</vt:lpstr>
      <vt:lpstr>Arial</vt:lpstr>
      <vt:lpstr>Calibri</vt:lpstr>
      <vt:lpstr>Consolas</vt:lpstr>
      <vt:lpstr>Segoe UI</vt:lpstr>
      <vt:lpstr>Tahoma</vt:lpstr>
      <vt:lpstr>Wingdings</vt:lpstr>
      <vt:lpstr>NEC_standard4_3</vt:lpstr>
      <vt:lpstr>EPOCH Quick Start</vt:lpstr>
      <vt:lpstr>目次</vt:lpstr>
      <vt:lpstr>1. はじめに</vt:lpstr>
      <vt:lpstr>1.1 QuickStartについて</vt:lpstr>
      <vt:lpstr>1.2 QuickStartを実施するPC環境ついて</vt:lpstr>
      <vt:lpstr>2. インストール</vt:lpstr>
      <vt:lpstr>2.1 EPOCHのインストール(1/5)</vt:lpstr>
      <vt:lpstr>2.1 EPOCHのインストール(2/5)</vt:lpstr>
      <vt:lpstr>2.1 EPOCHのインストール(3/5)</vt:lpstr>
      <vt:lpstr>2.1 EPOCHのインストール(4/5)</vt:lpstr>
      <vt:lpstr>2.1 EPOCHのインストール(5/5)</vt:lpstr>
      <vt:lpstr>2.2 リポジトリ準備(1/4)</vt:lpstr>
      <vt:lpstr>2.2 リポジトリ準備(2/4)</vt:lpstr>
      <vt:lpstr>2.2 リポジトリ準備(3/4)</vt:lpstr>
      <vt:lpstr>2.2 リポジトリ準備(4/4)</vt:lpstr>
      <vt:lpstr>2.3 Manifestテンプレートファイルの準備</vt:lpstr>
      <vt:lpstr>3. ワークスペース作成</vt:lpstr>
      <vt:lpstr>3.1 ワークスペース</vt:lpstr>
      <vt:lpstr>3.2 CI/CDについて</vt:lpstr>
      <vt:lpstr>3.3 EPOCHのCI/CD</vt:lpstr>
      <vt:lpstr>3.4 EPOCH起動</vt:lpstr>
      <vt:lpstr>3.5 ワークスペース作成(1/7)</vt:lpstr>
      <vt:lpstr>3.5 ワークスペース作成(2/7)</vt:lpstr>
      <vt:lpstr>3.5 ワークスペース作成(3/7)</vt:lpstr>
      <vt:lpstr>3.5 ワークスペース作成(4/7)</vt:lpstr>
      <vt:lpstr>3.5 ワークスペース作成(5/7)</vt:lpstr>
      <vt:lpstr>3.5 ワークスペース作成(6/7)</vt:lpstr>
      <vt:lpstr>3.5 ワークスペース作成(7/7)</vt:lpstr>
      <vt:lpstr>4. チュートリアル</vt:lpstr>
      <vt:lpstr>4.1 チュートリアルの概要(1/2)</vt:lpstr>
      <vt:lpstr>4.1 チュートリアルの概要(2/2)</vt:lpstr>
      <vt:lpstr>4.2 サンプルアプリの構成</vt:lpstr>
      <vt:lpstr>4.3 チュートリアルの流れ(CI/CDワークフロー)</vt:lpstr>
      <vt:lpstr>4.4 Manifestテンプレートファイルについて</vt:lpstr>
      <vt:lpstr>1回目のCI/CDワークフロー手順</vt:lpstr>
      <vt:lpstr>4.5 1回目のCI/CDワークフロー手順(1/24)</vt:lpstr>
      <vt:lpstr>4.5 1回目のCI/CDワークフロー手順(2/24)</vt:lpstr>
      <vt:lpstr>4.5 1回目のCI/CDワークフロー手順(3/24)</vt:lpstr>
      <vt:lpstr>4.5 1回目のCI/CDワークフロー手順(4/24)</vt:lpstr>
      <vt:lpstr>4.5 1回目のCI/CDワークフロー手順(5/24)</vt:lpstr>
      <vt:lpstr>4.5 1回目のCI/CDワークフロー手順(6/24)</vt:lpstr>
      <vt:lpstr>4.5 1回目のCI/CDワークフロー手順(7/24)</vt:lpstr>
      <vt:lpstr>4.5 1回目のCI/CDワークフロー手順(8/24)</vt:lpstr>
      <vt:lpstr>4.5 1回目のCI/CDワークフロー手順(9/24)</vt:lpstr>
      <vt:lpstr>4.5 1回目のCI/CDワークフロー手順(10/24)</vt:lpstr>
      <vt:lpstr>4.5 1回目のCI/CDワークフロー手順(11/24)</vt:lpstr>
      <vt:lpstr>4.5 1回目のCI/CDワークフロー手順(12/24)</vt:lpstr>
      <vt:lpstr>4.5 1回目のCI/CDワークフロー手順(13/24)</vt:lpstr>
      <vt:lpstr>4.5 1回目のCI/CDワークフロー手順(14/24)</vt:lpstr>
      <vt:lpstr>4.5 1回目のCI/CDワークフロー手順(15/24)</vt:lpstr>
      <vt:lpstr>4.5 1回目のCI/CDワークフロー手順(16/24)</vt:lpstr>
      <vt:lpstr>4.5 1回目のCI/CDワークフロー手順(17/24)</vt:lpstr>
      <vt:lpstr>4.5 1回目のCI/CDワークフロー手順(18/24)</vt:lpstr>
      <vt:lpstr>4.5 1回目のCI/CDワークフロー手順(19/24)</vt:lpstr>
      <vt:lpstr>4.5 1回目のCI/CDワークフロー手順(20/24)</vt:lpstr>
      <vt:lpstr>4.5 1回目のCI/CDワークフロー手順(21/24)</vt:lpstr>
      <vt:lpstr>4.5 1回目のCI/CDワークフロー手順(22/24)</vt:lpstr>
      <vt:lpstr>4.5 1回目のCI/CDワークフロー手順(23/24)</vt:lpstr>
      <vt:lpstr>4.5 1回目のCI/CDワークフロー手順(24/24)</vt:lpstr>
      <vt:lpstr>2回目のCI/CDワークフロー手順</vt:lpstr>
      <vt:lpstr>4.6 2回目のCI/CDワークフロー手順(1/21)</vt:lpstr>
      <vt:lpstr>4.6 2回目のCI/CDワークフロー手順(2/21)</vt:lpstr>
      <vt:lpstr>4.6 2回目のCI/CDワークフロー手順(3/21)</vt:lpstr>
      <vt:lpstr>4.6 2回目のCI/CDワークフロー手順(4/21)</vt:lpstr>
      <vt:lpstr>4.6 2回目のCI/CDワークフロー手順(5/21)</vt:lpstr>
      <vt:lpstr>4.6 2回目のCI/CDワークフロー手順(6/21)</vt:lpstr>
      <vt:lpstr>4.6 2回目のCI/CDワークフロー手順(7/21)</vt:lpstr>
      <vt:lpstr>4.6 2回目のCI/CDワークフロー手順(8/21)</vt:lpstr>
      <vt:lpstr>4.6 2回目のCI/CDワークフロー手順(9/21)</vt:lpstr>
      <vt:lpstr>4.6 2回目のCI/CDワークフロー手順(10/21)</vt:lpstr>
      <vt:lpstr>4.6 2回目のCI/CDワークフロー手順(11/21)</vt:lpstr>
      <vt:lpstr>4.6 2回目のCI/CDワークフロー手順(12/21)</vt:lpstr>
      <vt:lpstr>4.6 2回目のCI/CDワークフロー手順(13/21)</vt:lpstr>
      <vt:lpstr>4.6 2回目のCI/CDワークフロー手順(14/21)</vt:lpstr>
      <vt:lpstr>4.6 2回目のCI/CDワークフロー手順(15/21)</vt:lpstr>
      <vt:lpstr>4.6 2回目のCI/CDワークフロー手順(16/21)</vt:lpstr>
      <vt:lpstr>4.6 2回目のCI/CDワークフロー手順(17/21)</vt:lpstr>
      <vt:lpstr>4.6 2回目のCI/CDワークフロー手順(18/21)</vt:lpstr>
      <vt:lpstr>4.6 2回目のCI/CDワークフロー手順(19/21)</vt:lpstr>
      <vt:lpstr>4.6 2回目のCI/CDワークフロー手順(20/21)</vt:lpstr>
      <vt:lpstr>4.6 2回目のCI/CDワークフロー手順(21/21)</vt:lpstr>
      <vt:lpstr>5. 付録</vt:lpstr>
      <vt:lpstr>5.1 注意事項・制限事項</vt:lpstr>
      <vt:lpstr>コラム：Manifestテンプレートとパラメータ</vt:lpstr>
      <vt:lpstr>PowerPoint プレゼンテーション</vt:lpstr>
      <vt:lpstr>2.1 サンプルアプリの構成</vt:lpstr>
      <vt:lpstr>Exastro EPOCH Quick Start （ワークスペース作成（CI/CD準備）1/2）</vt:lpstr>
      <vt:lpstr>Exastro EPOCH Quick Start （ワークスペース作成（CI/CD準備）2/2）</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2021-08-05T08:01:15Z</dcterms:created>
  <dcterms:modified xsi:type="dcterms:W3CDTF">2021-08-05T10:03:28Z</dcterms:modified>
</cp:coreProperties>
</file>